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0"/>
  </p:notesMasterIdLst>
  <p:sldIdLst>
    <p:sldId id="631" r:id="rId2"/>
    <p:sldId id="948" r:id="rId3"/>
    <p:sldId id="1049" r:id="rId4"/>
    <p:sldId id="1050" r:id="rId5"/>
    <p:sldId id="480" r:id="rId6"/>
    <p:sldId id="481" r:id="rId7"/>
    <p:sldId id="482" r:id="rId8"/>
    <p:sldId id="483" r:id="rId9"/>
    <p:sldId id="484" r:id="rId10"/>
    <p:sldId id="485" r:id="rId11"/>
    <p:sldId id="486" r:id="rId12"/>
    <p:sldId id="500" r:id="rId13"/>
    <p:sldId id="487" r:id="rId14"/>
    <p:sldId id="488" r:id="rId15"/>
    <p:sldId id="1020" r:id="rId16"/>
    <p:sldId id="1021" r:id="rId17"/>
    <p:sldId id="1022" r:id="rId18"/>
    <p:sldId id="1023" r:id="rId19"/>
    <p:sldId id="1024" r:id="rId20"/>
    <p:sldId id="962" r:id="rId21"/>
    <p:sldId id="963" r:id="rId22"/>
    <p:sldId id="964" r:id="rId23"/>
    <p:sldId id="965" r:id="rId24"/>
    <p:sldId id="966" r:id="rId25"/>
    <p:sldId id="967" r:id="rId26"/>
    <p:sldId id="968" r:id="rId27"/>
    <p:sldId id="1025" r:id="rId28"/>
    <p:sldId id="1026" r:id="rId29"/>
    <p:sldId id="1027" r:id="rId30"/>
    <p:sldId id="1051" r:id="rId31"/>
    <p:sldId id="291" r:id="rId32"/>
    <p:sldId id="305" r:id="rId33"/>
    <p:sldId id="274" r:id="rId34"/>
    <p:sldId id="383" r:id="rId35"/>
    <p:sldId id="412" r:id="rId36"/>
    <p:sldId id="410" r:id="rId37"/>
    <p:sldId id="275" r:id="rId38"/>
    <p:sldId id="276" r:id="rId39"/>
    <p:sldId id="277" r:id="rId40"/>
    <p:sldId id="278" r:id="rId41"/>
    <p:sldId id="279" r:id="rId42"/>
    <p:sldId id="1062" r:id="rId43"/>
    <p:sldId id="1052" r:id="rId44"/>
    <p:sldId id="489" r:id="rId45"/>
    <p:sldId id="978" r:id="rId46"/>
    <p:sldId id="982" r:id="rId47"/>
    <p:sldId id="1046" r:id="rId48"/>
    <p:sldId id="1047" r:id="rId49"/>
    <p:sldId id="1048" r:id="rId50"/>
    <p:sldId id="983" r:id="rId51"/>
    <p:sldId id="1060" r:id="rId52"/>
    <p:sldId id="1054" r:id="rId53"/>
    <p:sldId id="1055" r:id="rId54"/>
    <p:sldId id="1056" r:id="rId55"/>
    <p:sldId id="1057" r:id="rId56"/>
    <p:sldId id="1058" r:id="rId57"/>
    <p:sldId id="979" r:id="rId58"/>
    <p:sldId id="491" r:id="rId59"/>
    <p:sldId id="989" r:id="rId60"/>
    <p:sldId id="988" r:id="rId61"/>
    <p:sldId id="990" r:id="rId62"/>
    <p:sldId id="992" r:id="rId63"/>
    <p:sldId id="993" r:id="rId64"/>
    <p:sldId id="994" r:id="rId65"/>
    <p:sldId id="991" r:id="rId66"/>
    <p:sldId id="987" r:id="rId67"/>
    <p:sldId id="1059" r:id="rId68"/>
    <p:sldId id="1061" r:id="rId69"/>
    <p:sldId id="976" r:id="rId70"/>
    <p:sldId id="998" r:id="rId71"/>
    <p:sldId id="999" r:id="rId72"/>
    <p:sldId id="1000" r:id="rId73"/>
    <p:sldId id="1001" r:id="rId74"/>
    <p:sldId id="1002" r:id="rId75"/>
    <p:sldId id="1003" r:id="rId76"/>
    <p:sldId id="1004" r:id="rId77"/>
    <p:sldId id="1064" r:id="rId78"/>
    <p:sldId id="106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631"/>
            <p14:sldId id="948"/>
            <p14:sldId id="1049"/>
          </p14:sldIdLst>
        </p14:section>
        <p14:section name="Internet" id="{8A117D20-1ECB-9844-AA51-4DD98F232B44}">
          <p14:sldIdLst>
            <p14:sldId id="1050"/>
            <p14:sldId id="480"/>
            <p14:sldId id="481"/>
            <p14:sldId id="482"/>
            <p14:sldId id="483"/>
            <p14:sldId id="484"/>
            <p14:sldId id="485"/>
            <p14:sldId id="486"/>
            <p14:sldId id="500"/>
            <p14:sldId id="487"/>
            <p14:sldId id="488"/>
            <p14:sldId id="1020"/>
            <p14:sldId id="1021"/>
            <p14:sldId id="1022"/>
            <p14:sldId id="1023"/>
            <p14:sldId id="1024"/>
            <p14:sldId id="962"/>
            <p14:sldId id="963"/>
            <p14:sldId id="964"/>
            <p14:sldId id="965"/>
            <p14:sldId id="966"/>
            <p14:sldId id="967"/>
            <p14:sldId id="968"/>
            <p14:sldId id="1025"/>
            <p14:sldId id="1026"/>
            <p14:sldId id="1027"/>
          </p14:sldIdLst>
        </p14:section>
        <p14:section name="Underpinnings" id="{1A85C97D-553A-9E4C-A067-DF96693AF7FC}">
          <p14:sldIdLst>
            <p14:sldId id="1051"/>
            <p14:sldId id="291"/>
            <p14:sldId id="305"/>
            <p14:sldId id="274"/>
            <p14:sldId id="383"/>
            <p14:sldId id="412"/>
            <p14:sldId id="410"/>
            <p14:sldId id="275"/>
            <p14:sldId id="276"/>
            <p14:sldId id="277"/>
            <p14:sldId id="278"/>
            <p14:sldId id="279"/>
            <p14:sldId id="1062"/>
            <p14:sldId id="1052"/>
            <p14:sldId id="489"/>
            <p14:sldId id="978"/>
            <p14:sldId id="982"/>
            <p14:sldId id="1046"/>
            <p14:sldId id="1047"/>
            <p14:sldId id="1048"/>
            <p14:sldId id="983"/>
            <p14:sldId id="1060"/>
            <p14:sldId id="1054"/>
            <p14:sldId id="1055"/>
            <p14:sldId id="1056"/>
            <p14:sldId id="1057"/>
            <p14:sldId id="1058"/>
            <p14:sldId id="979"/>
            <p14:sldId id="491"/>
            <p14:sldId id="989"/>
            <p14:sldId id="988"/>
            <p14:sldId id="990"/>
            <p14:sldId id="992"/>
            <p14:sldId id="993"/>
            <p14:sldId id="994"/>
            <p14:sldId id="991"/>
            <p14:sldId id="987"/>
            <p14:sldId id="1059"/>
            <p14:sldId id="1061"/>
            <p14:sldId id="976"/>
            <p14:sldId id="998"/>
            <p14:sldId id="999"/>
            <p14:sldId id="1000"/>
            <p14:sldId id="1001"/>
            <p14:sldId id="1002"/>
            <p14:sldId id="1003"/>
            <p14:sldId id="1004"/>
            <p14:sldId id="1064"/>
            <p14:sldId id="10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69B"/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0"/>
    <p:restoredTop sz="90534"/>
  </p:normalViewPr>
  <p:slideViewPr>
    <p:cSldViewPr snapToGrid="0" snapToObjects="1">
      <p:cViewPr varScale="1">
        <p:scale>
          <a:sx n="102" d="100"/>
          <a:sy n="102" d="100"/>
        </p:scale>
        <p:origin x="2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1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8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9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36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96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00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43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7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this image is sent across</a:t>
            </a:r>
            <a:r>
              <a:rPr lang="en-US" baseline="0" dirty="0"/>
              <a:t> the Internet from one smartphone to another….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52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this image is sent across</a:t>
            </a:r>
            <a:r>
              <a:rPr lang="en-US" baseline="0" dirty="0"/>
              <a:t> the Internet from one smartphone to another….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39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07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9E34BC27-1A4B-684D-AF9D-15DE12565C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780585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19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713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00075" indent="-171450">
              <a:buFont typeface="Lucida Grande"/>
              <a:buChar char="►"/>
              <a:defRPr sz="1575"/>
            </a:lvl2pPr>
            <a:lvl3pPr marL="821531" indent="-142875">
              <a:buChar char="-"/>
              <a:defRPr sz="1238"/>
            </a:lvl3pPr>
            <a:lvl4pPr marL="1071563" indent="-142875">
              <a:buChar char="-"/>
              <a:defRPr sz="1238"/>
            </a:lvl4pPr>
            <a:lvl5pPr marL="1321594" indent="-142875">
              <a:buChar char="-"/>
              <a:defRPr sz="1238"/>
            </a:lvl5pPr>
          </a:lstStyle>
          <a:p>
            <a:pPr lvl="0">
              <a:defRPr sz="1800"/>
            </a:pPr>
            <a:r>
              <a:rPr sz="1800"/>
              <a:t>Body Level One</a:t>
            </a:r>
          </a:p>
          <a:p>
            <a:pPr lvl="1">
              <a:defRPr sz="1800"/>
            </a:pPr>
            <a:r>
              <a:rPr sz="1575"/>
              <a:t>Body Level Two</a:t>
            </a:r>
          </a:p>
          <a:p>
            <a:pPr lvl="2">
              <a:defRPr sz="1800"/>
            </a:pPr>
            <a:r>
              <a:rPr sz="1238"/>
              <a:t>Body Level Three</a:t>
            </a:r>
          </a:p>
          <a:p>
            <a:pPr lvl="3">
              <a:defRPr sz="1800"/>
            </a:pPr>
            <a:r>
              <a:rPr sz="1238"/>
              <a:t>Body Level Four</a:t>
            </a:r>
          </a:p>
          <a:p>
            <a:pPr lvl="4">
              <a:defRPr sz="1800"/>
            </a:pPr>
            <a:r>
              <a:rPr sz="1238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8488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780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780585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tiff"/><Relationship Id="rId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tiff"/><Relationship Id="rId4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1106"/>
          <a:stretch/>
        </p:blipFill>
        <p:spPr>
          <a:xfrm>
            <a:off x="0" y="360"/>
            <a:ext cx="9144000" cy="685764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219680" y="3588564"/>
            <a:ext cx="6704639" cy="1935361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82944" tIns="41472" rIns="82944" bIns="414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28" b="1" dirty="0">
                <a:solidFill>
                  <a:schemeClr val="tx1"/>
                </a:solidFill>
                <a:latin typeface="Century Gothic"/>
                <a:cs typeface="Century Gothic"/>
              </a:rPr>
              <a:t>The Internet</a:t>
            </a:r>
          </a:p>
          <a:p>
            <a:r>
              <a:rPr lang="en-US" sz="2177" b="1" dirty="0">
                <a:solidFill>
                  <a:schemeClr val="tx1"/>
                </a:solidFill>
                <a:latin typeface="Century Gothic"/>
                <a:cs typeface="Century Gothic"/>
              </a:rPr>
              <a:t>Nick Troccoli</a:t>
            </a:r>
          </a:p>
          <a:p>
            <a:r>
              <a:rPr lang="en-US" sz="2177" b="1" dirty="0" err="1">
                <a:solidFill>
                  <a:schemeClr val="tx1"/>
                </a:solidFill>
                <a:latin typeface="Century Gothic"/>
                <a:cs typeface="Century Gothic"/>
              </a:rPr>
              <a:t>CSBridge</a:t>
            </a:r>
            <a:r>
              <a:rPr lang="en-US" sz="2177" b="1" dirty="0">
                <a:solidFill>
                  <a:schemeClr val="tx1"/>
                </a:solidFill>
                <a:latin typeface="Century Gothic"/>
                <a:cs typeface="Century Gothic"/>
              </a:rPr>
              <a:t> CTU 2019</a:t>
            </a:r>
          </a:p>
        </p:txBody>
      </p:sp>
    </p:spTree>
    <p:extLst>
      <p:ext uri="{BB962C8B-B14F-4D97-AF65-F5344CB8AC3E}">
        <p14:creationId xmlns:p14="http://schemas.microsoft.com/office/powerpoint/2010/main" val="42132566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cover photo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for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troccoli@stanford.edu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84455" y="3694263"/>
            <a:ext cx="971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Nick Troccoli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23" y="4859775"/>
            <a:ext cx="2781554" cy="1744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4" y="2308376"/>
            <a:ext cx="2328657" cy="14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/>
              <a:t>There are two types of internet programs: </a:t>
            </a:r>
            <a:r>
              <a:rPr lang="en-US" sz="8400" b="1" dirty="0"/>
              <a:t>clients</a:t>
            </a:r>
            <a:r>
              <a:rPr lang="en-US" sz="8400" dirty="0"/>
              <a:t> and </a:t>
            </a:r>
            <a:r>
              <a:rPr lang="en-US" sz="8400" b="1" dirty="0"/>
              <a:t>servers</a:t>
            </a:r>
            <a:r>
              <a:rPr lang="en-US" sz="8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79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000" b="1" dirty="0"/>
              <a:t>Servers</a:t>
            </a:r>
            <a:r>
              <a:rPr lang="en-US" sz="8000" dirty="0"/>
              <a:t> are constantly running, listening for requests to respond to.</a:t>
            </a:r>
          </a:p>
        </p:txBody>
      </p:sp>
    </p:spTree>
    <p:extLst>
      <p:ext uri="{BB962C8B-B14F-4D97-AF65-F5344CB8AC3E}">
        <p14:creationId xmlns:p14="http://schemas.microsoft.com/office/powerpoint/2010/main" val="1381072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7200" b="1" dirty="0"/>
              <a:t>Clients </a:t>
            </a:r>
            <a:r>
              <a:rPr lang="en-US" sz="7200" dirty="0"/>
              <a:t>send </a:t>
            </a:r>
            <a:r>
              <a:rPr lang="en-US" sz="7200" b="1" dirty="0"/>
              <a:t>requests</a:t>
            </a:r>
            <a:r>
              <a:rPr lang="en-US" sz="7200" dirty="0"/>
              <a:t> to </a:t>
            </a:r>
            <a:r>
              <a:rPr lang="en-US" sz="7200" b="1" dirty="0"/>
              <a:t>servers</a:t>
            </a:r>
            <a:r>
              <a:rPr lang="en-US" sz="7200" dirty="0"/>
              <a:t> for information they need.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93757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Servers Are Computer Programs!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64" y="1963229"/>
            <a:ext cx="5339621" cy="3559747"/>
          </a:xfrm>
          <a:prstGeom prst="rect">
            <a:avLst/>
          </a:prstGeom>
        </p:spPr>
      </p:pic>
      <p:sp>
        <p:nvSpPr>
          <p:cNvPr id="13" name="Can 12"/>
          <p:cNvSpPr/>
          <p:nvPr/>
        </p:nvSpPr>
        <p:spPr>
          <a:xfrm>
            <a:off x="160464" y="2344229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8797" y="1854763"/>
            <a:ext cx="178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Facebook </a:t>
            </a:r>
            <a:r>
              <a:rPr lang="en-US" dirty="0"/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1264" y="3182429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/>
              <a:t>=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541464" y="3106229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898648"/>
            <a:ext cx="2112264" cy="1584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086" y="2898648"/>
            <a:ext cx="2112264" cy="15841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40914" y="3316986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2740914" y="3690747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10711" y="5489901"/>
            <a:ext cx="672257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The internet is just many programs </a:t>
            </a:r>
            <a:r>
              <a:rPr lang="en-US" sz="1950"/>
              <a:t>sending messages (as </a:t>
            </a:r>
            <a:r>
              <a:rPr lang="en-US" sz="1950" i="1"/>
              <a:t>Strings</a:t>
            </a:r>
            <a:r>
              <a:rPr lang="en-US" sz="1950"/>
              <a:t>)</a:t>
            </a:r>
            <a:endParaRPr lang="en-US" sz="1950" dirty="0"/>
          </a:p>
        </p:txBody>
      </p:sp>
      <p:sp>
        <p:nvSpPr>
          <p:cNvPr id="6" name="TextBox 5"/>
          <p:cNvSpPr txBox="1"/>
          <p:nvPr/>
        </p:nvSpPr>
        <p:spPr>
          <a:xfrm>
            <a:off x="2841601" y="6540189"/>
            <a:ext cx="3102516" cy="3436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Background: The Internet</a:t>
            </a:r>
          </a:p>
        </p:txBody>
      </p:sp>
    </p:spTree>
    <p:extLst>
      <p:ext uri="{BB962C8B-B14F-4D97-AF65-F5344CB8AC3E}">
        <p14:creationId xmlns:p14="http://schemas.microsoft.com/office/powerpoint/2010/main" val="192057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898648"/>
            <a:ext cx="2112264" cy="1584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086" y="2898648"/>
            <a:ext cx="2112264" cy="15841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40914" y="3316986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2740914" y="3690747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0907" y="2177249"/>
            <a:ext cx="13877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/>
              <a:t>Facebook datacenter</a:t>
            </a:r>
            <a:endParaRPr lang="en-US" sz="1950" dirty="0"/>
          </a:p>
        </p:txBody>
      </p:sp>
      <p:sp>
        <p:nvSpPr>
          <p:cNvPr id="11" name="TextBox 10"/>
          <p:cNvSpPr txBox="1"/>
          <p:nvPr/>
        </p:nvSpPr>
        <p:spPr>
          <a:xfrm>
            <a:off x="1210711" y="5489901"/>
            <a:ext cx="672257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The internet is just many programs </a:t>
            </a:r>
            <a:r>
              <a:rPr lang="en-US" sz="1950"/>
              <a:t>sending messages (as </a:t>
            </a:r>
            <a:r>
              <a:rPr lang="en-US" sz="1950" i="1"/>
              <a:t>Strings</a:t>
            </a:r>
            <a:r>
              <a:rPr lang="en-US" sz="1950"/>
              <a:t>)</a:t>
            </a:r>
            <a:endParaRPr lang="en-US" sz="1950" dirty="0"/>
          </a:p>
        </p:txBody>
      </p:sp>
      <p:sp>
        <p:nvSpPr>
          <p:cNvPr id="12" name="TextBox 11"/>
          <p:cNvSpPr txBox="1"/>
          <p:nvPr/>
        </p:nvSpPr>
        <p:spPr>
          <a:xfrm>
            <a:off x="2841601" y="6540189"/>
            <a:ext cx="3102516" cy="3436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Background: The Internet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3681" y="2177249"/>
            <a:ext cx="19905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Your computer (</a:t>
            </a:r>
            <a:r>
              <a:rPr lang="en-US" sz="1950" dirty="0" err="1"/>
              <a:t>facebook.com</a:t>
            </a:r>
            <a:r>
              <a:rPr lang="en-US" sz="19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439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898648"/>
            <a:ext cx="2112264" cy="1584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086" y="2898648"/>
            <a:ext cx="2112264" cy="15841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40914" y="3316986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2740914" y="3690747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0907" y="2177249"/>
            <a:ext cx="13877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/>
              <a:t>Facebook datacenter</a:t>
            </a:r>
            <a:endParaRPr lang="en-US" sz="1950" dirty="0"/>
          </a:p>
        </p:txBody>
      </p:sp>
      <p:sp>
        <p:nvSpPr>
          <p:cNvPr id="11" name="TextBox 10"/>
          <p:cNvSpPr txBox="1"/>
          <p:nvPr/>
        </p:nvSpPr>
        <p:spPr>
          <a:xfrm>
            <a:off x="990907" y="4534830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5342" y="4534829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0711" y="5489901"/>
            <a:ext cx="672257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The internet is just many programs </a:t>
            </a:r>
            <a:r>
              <a:rPr lang="en-US" sz="1950"/>
              <a:t>sending messages (as </a:t>
            </a:r>
            <a:r>
              <a:rPr lang="en-US" sz="1950" i="1"/>
              <a:t>Strings</a:t>
            </a:r>
            <a:r>
              <a:rPr lang="en-US" sz="1950"/>
              <a:t>)</a:t>
            </a:r>
            <a:endParaRPr lang="en-US" sz="1950" dirty="0"/>
          </a:p>
        </p:txBody>
      </p:sp>
      <p:sp>
        <p:nvSpPr>
          <p:cNvPr id="14" name="TextBox 13"/>
          <p:cNvSpPr txBox="1"/>
          <p:nvPr/>
        </p:nvSpPr>
        <p:spPr>
          <a:xfrm>
            <a:off x="2841601" y="6540189"/>
            <a:ext cx="3102516" cy="3436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Background: The Internet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3681" y="2177249"/>
            <a:ext cx="19905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Your computer (</a:t>
            </a:r>
            <a:r>
              <a:rPr lang="en-US" sz="1950" dirty="0" err="1"/>
              <a:t>facebook.com</a:t>
            </a:r>
            <a:r>
              <a:rPr lang="en-US" sz="19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086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898648"/>
            <a:ext cx="2112264" cy="1584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086" y="2898648"/>
            <a:ext cx="2112264" cy="15841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40914" y="3316986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2740914" y="3690747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0907" y="2177249"/>
            <a:ext cx="13877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/>
              <a:t>Facebook datacenter</a:t>
            </a:r>
            <a:endParaRPr lang="en-US" sz="1950" dirty="0"/>
          </a:p>
        </p:txBody>
      </p:sp>
      <p:sp>
        <p:nvSpPr>
          <p:cNvPr id="11" name="TextBox 10"/>
          <p:cNvSpPr txBox="1"/>
          <p:nvPr/>
        </p:nvSpPr>
        <p:spPr>
          <a:xfrm>
            <a:off x="990907" y="4534830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5342" y="4534829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9293" y="3739752"/>
            <a:ext cx="30454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i="1" dirty="0">
                <a:solidFill>
                  <a:srgbClr val="7030A0"/>
                </a:solidFill>
              </a:rPr>
              <a:t>Get status for “Chris </a:t>
            </a:r>
            <a:r>
              <a:rPr lang="en-US" sz="1950" i="1" dirty="0" err="1">
                <a:solidFill>
                  <a:srgbClr val="7030A0"/>
                </a:solidFill>
              </a:rPr>
              <a:t>Piech</a:t>
            </a:r>
            <a:r>
              <a:rPr lang="en-US" sz="1950" i="1" dirty="0">
                <a:solidFill>
                  <a:srgbClr val="7030A0"/>
                </a:solidFill>
              </a:rPr>
              <a:t>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0711" y="5489901"/>
            <a:ext cx="672257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The internet is just many programs </a:t>
            </a:r>
            <a:r>
              <a:rPr lang="en-US" sz="1950"/>
              <a:t>sending messages (as </a:t>
            </a:r>
            <a:r>
              <a:rPr lang="en-US" sz="1950" i="1"/>
              <a:t>Strings</a:t>
            </a:r>
            <a:r>
              <a:rPr lang="en-US" sz="1950"/>
              <a:t>)</a:t>
            </a:r>
            <a:endParaRPr lang="en-US" sz="1950" dirty="0"/>
          </a:p>
        </p:txBody>
      </p:sp>
      <p:sp>
        <p:nvSpPr>
          <p:cNvPr id="14" name="TextBox 13"/>
          <p:cNvSpPr txBox="1"/>
          <p:nvPr/>
        </p:nvSpPr>
        <p:spPr>
          <a:xfrm>
            <a:off x="2841601" y="6540189"/>
            <a:ext cx="3102516" cy="3436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Background: The Internet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43681" y="2177249"/>
            <a:ext cx="19905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Your computer (</a:t>
            </a:r>
            <a:r>
              <a:rPr lang="en-US" sz="1950" dirty="0" err="1"/>
              <a:t>facebook.com</a:t>
            </a:r>
            <a:r>
              <a:rPr lang="en-US" sz="19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563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898648"/>
            <a:ext cx="2112264" cy="1584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086" y="2898648"/>
            <a:ext cx="2112264" cy="15841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40914" y="3316986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2740914" y="3690747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0907" y="2177249"/>
            <a:ext cx="13877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/>
              <a:t>Facebook datacenter</a:t>
            </a:r>
            <a:endParaRPr lang="en-US" sz="1950" dirty="0"/>
          </a:p>
        </p:txBody>
      </p:sp>
      <p:sp>
        <p:nvSpPr>
          <p:cNvPr id="10" name="TextBox 9"/>
          <p:cNvSpPr txBox="1"/>
          <p:nvPr/>
        </p:nvSpPr>
        <p:spPr>
          <a:xfrm>
            <a:off x="6343681" y="2177249"/>
            <a:ext cx="19905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Your computer (</a:t>
            </a:r>
            <a:r>
              <a:rPr lang="en-US" sz="1950" dirty="0" err="1"/>
              <a:t>facebook.com</a:t>
            </a:r>
            <a:r>
              <a:rPr lang="en-US" sz="195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907" y="4534830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5342" y="4534829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9293" y="3739752"/>
            <a:ext cx="30454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i="1" dirty="0">
                <a:solidFill>
                  <a:srgbClr val="7030A0"/>
                </a:solidFill>
              </a:rPr>
              <a:t>Get status for “Chris </a:t>
            </a:r>
            <a:r>
              <a:rPr lang="en-US" sz="1950" i="1" dirty="0" err="1">
                <a:solidFill>
                  <a:srgbClr val="7030A0"/>
                </a:solidFill>
              </a:rPr>
              <a:t>Piech</a:t>
            </a:r>
            <a:r>
              <a:rPr lang="en-US" sz="1950" i="1" dirty="0">
                <a:solidFill>
                  <a:srgbClr val="7030A0"/>
                </a:solidFill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9293" y="2846664"/>
            <a:ext cx="30454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i="1" dirty="0">
                <a:solidFill>
                  <a:srgbClr val="7030A0"/>
                </a:solidFill>
              </a:rPr>
              <a:t>“Enjoying lecture”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0711" y="5489901"/>
            <a:ext cx="672257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The internet is just many programs </a:t>
            </a:r>
            <a:r>
              <a:rPr lang="en-US" sz="1950"/>
              <a:t>sending messages (as </a:t>
            </a:r>
            <a:r>
              <a:rPr lang="en-US" sz="1950" i="1"/>
              <a:t>Strings</a:t>
            </a:r>
            <a:r>
              <a:rPr lang="en-US" sz="1950"/>
              <a:t>)</a:t>
            </a:r>
            <a:endParaRPr lang="en-US" sz="1950" dirty="0"/>
          </a:p>
        </p:txBody>
      </p:sp>
      <p:sp>
        <p:nvSpPr>
          <p:cNvPr id="6" name="TextBox 5"/>
          <p:cNvSpPr txBox="1"/>
          <p:nvPr/>
        </p:nvSpPr>
        <p:spPr>
          <a:xfrm>
            <a:off x="4044738" y="4557913"/>
            <a:ext cx="110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“request”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80057" y="2136806"/>
            <a:ext cx="123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“response”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0"/>
            <a:endCxn id="13" idx="2"/>
          </p:cNvCxnSpPr>
          <p:nvPr/>
        </p:nvCxnSpPr>
        <p:spPr>
          <a:xfrm flipH="1" flipV="1">
            <a:off x="4571999" y="4132167"/>
            <a:ext cx="23146" cy="4257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4" idx="0"/>
          </p:cNvCxnSpPr>
          <p:nvPr/>
        </p:nvCxnSpPr>
        <p:spPr>
          <a:xfrm flipH="1">
            <a:off x="4571999" y="2506138"/>
            <a:ext cx="23067" cy="3405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41601" y="6540189"/>
            <a:ext cx="3102516" cy="3436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Background: The Internet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25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1" y="719953"/>
            <a:ext cx="9143040" cy="6137688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0479" y="1102322"/>
            <a:ext cx="9143040" cy="60980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679" y="988999"/>
            <a:ext cx="8284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53" indent="-457153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program that can make internet requests</a:t>
            </a:r>
          </a:p>
          <a:p>
            <a:pPr marL="457153" indent="-457153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program that can respond to internet requests</a:t>
            </a:r>
          </a:p>
        </p:txBody>
      </p:sp>
    </p:spTree>
    <p:extLst>
      <p:ext uri="{BB962C8B-B14F-4D97-AF65-F5344CB8AC3E}">
        <p14:creationId xmlns:p14="http://schemas.microsoft.com/office/powerpoint/2010/main" val="279605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1270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760320" y="4258152"/>
            <a:ext cx="3151872" cy="1631232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5" name="TextBox 24"/>
          <p:cNvSpPr txBox="1"/>
          <p:nvPr/>
        </p:nvSpPr>
        <p:spPr>
          <a:xfrm rot="332121">
            <a:off x="776418" y="4789383"/>
            <a:ext cx="3144534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Get status for </a:t>
            </a:r>
            <a:r>
              <a:rPr lang="en-US" sz="1814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1814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79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760320" y="4258152"/>
            <a:ext cx="3151872" cy="1631232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017" y="4424040"/>
            <a:ext cx="1806286" cy="12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5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290" y="5557608"/>
            <a:ext cx="891176" cy="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3307E-6 -4.7879E-7 L -5.43307E-6 -4.7879E-7 C 0.00047 -0.00609 0.00031 -0.01239 0.00141 -0.01827 C 0.00188 -0.02058 0.00377 -0.02205 0.0044 -0.02436 C 0.00582 -0.02814 0.00645 -0.03234 0.00755 -0.03633 L 0.01511 -0.06657 C 0.01558 -0.06867 0.01621 -0.07056 0.01653 -0.07266 C 0.017 -0.07539 0.01732 -0.07812 0.0181 -0.08085 C 0.01873 -0.08294 0.02031 -0.08462 0.0211 -0.08672 L 0.02566 -0.10499 C 0.02613 -0.10688 0.02834 -0.1094 0.02708 -0.11108 L 0.02409 -0.11507 L 0.09369 -0.19172 L 0.0559 -0.28433 L 0.05747 -0.42356 L 0.10582 -0.53024 L 0.19968 -0.59071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117" y="1230696"/>
            <a:ext cx="767899" cy="729504"/>
          </a:xfrm>
          <a:prstGeom prst="rect">
            <a:avLst/>
          </a:prstGeom>
        </p:spPr>
      </p:pic>
      <p:sp>
        <p:nvSpPr>
          <p:cNvPr id="53" name="Rectangular Callout 52"/>
          <p:cNvSpPr/>
          <p:nvPr/>
        </p:nvSpPr>
        <p:spPr>
          <a:xfrm>
            <a:off x="1271808" y="415080"/>
            <a:ext cx="3151872" cy="1631232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55" name="TextBox 54"/>
          <p:cNvSpPr txBox="1"/>
          <p:nvPr/>
        </p:nvSpPr>
        <p:spPr>
          <a:xfrm>
            <a:off x="1949184" y="1058488"/>
            <a:ext cx="1764409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14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1814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13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sp>
        <p:nvSpPr>
          <p:cNvPr id="53" name="Rectangular Callout 52"/>
          <p:cNvSpPr/>
          <p:nvPr/>
        </p:nvSpPr>
        <p:spPr>
          <a:xfrm>
            <a:off x="1271808" y="415080"/>
            <a:ext cx="3151872" cy="1631232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55" name="TextBox 54"/>
          <p:cNvSpPr txBox="1"/>
          <p:nvPr/>
        </p:nvSpPr>
        <p:spPr>
          <a:xfrm>
            <a:off x="1949184" y="1058488"/>
            <a:ext cx="1764409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14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1814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625" y="636264"/>
            <a:ext cx="1806286" cy="12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63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354" y="1424232"/>
            <a:ext cx="715942" cy="5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6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22E-6 2.51995E-8 L 0.10441 0.08651 L 0.05591 0.22175 L 0.03937 0.34859 L -0.03323 0.41516 L -0.08614 0.60268 L -0.22362 0.61087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1904" y="360"/>
            <a:ext cx="9676384" cy="685728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33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954017" y="2332853"/>
            <a:ext cx="7561568" cy="1200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599" dirty="0">
                <a:solidFill>
                  <a:schemeClr val="bg1"/>
                </a:solidFill>
                <a:latin typeface="Courier"/>
                <a:cs typeface="Courier"/>
              </a:rPr>
              <a:t>Many programs can connect to the same server</a:t>
            </a:r>
          </a:p>
        </p:txBody>
      </p:sp>
    </p:spTree>
    <p:extLst>
      <p:ext uri="{BB962C8B-B14F-4D97-AF65-F5344CB8AC3E}">
        <p14:creationId xmlns:p14="http://schemas.microsoft.com/office/powerpoint/2010/main" val="336376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977097" y="6494764"/>
            <a:ext cx="4324937" cy="3924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“Client”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10" y="1577688"/>
            <a:ext cx="2112264" cy="1584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78267" y="856289"/>
            <a:ext cx="13877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/>
              <a:t>Facebook datacenter</a:t>
            </a:r>
            <a:endParaRPr lang="en-US" sz="1950" dirty="0"/>
          </a:p>
        </p:txBody>
      </p:sp>
      <p:sp>
        <p:nvSpPr>
          <p:cNvPr id="11" name="TextBox 10"/>
          <p:cNvSpPr txBox="1"/>
          <p:nvPr/>
        </p:nvSpPr>
        <p:spPr>
          <a:xfrm>
            <a:off x="4078267" y="3213870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“Server”</a:t>
            </a: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Internet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473761" y="3396348"/>
            <a:ext cx="1195681" cy="3357612"/>
            <a:chOff x="3829579" y="3858141"/>
            <a:chExt cx="1318155" cy="37015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579" y="5388596"/>
              <a:ext cx="1318155" cy="2171079"/>
            </a:xfrm>
            <a:prstGeom prst="rect">
              <a:avLst/>
            </a:prstGeom>
          </p:spPr>
        </p:pic>
        <p:sp>
          <p:nvSpPr>
            <p:cNvPr id="36" name="Freeform 35"/>
            <p:cNvSpPr/>
            <p:nvPr/>
          </p:nvSpPr>
          <p:spPr>
            <a:xfrm>
              <a:off x="4487333" y="3858141"/>
              <a:ext cx="287867" cy="679992"/>
            </a:xfrm>
            <a:custGeom>
              <a:avLst/>
              <a:gdLst>
                <a:gd name="connsiteX0" fmla="*/ 0 w 287867"/>
                <a:gd name="connsiteY0" fmla="*/ 679992 h 679992"/>
                <a:gd name="connsiteX1" fmla="*/ 16934 w 287867"/>
                <a:gd name="connsiteY1" fmla="*/ 425992 h 679992"/>
                <a:gd name="connsiteX2" fmla="*/ 33867 w 287867"/>
                <a:gd name="connsiteY2" fmla="*/ 375192 h 679992"/>
                <a:gd name="connsiteX3" fmla="*/ 135467 w 287867"/>
                <a:gd name="connsiteY3" fmla="*/ 171992 h 679992"/>
                <a:gd name="connsiteX4" fmla="*/ 203200 w 287867"/>
                <a:gd name="connsiteY4" fmla="*/ 2659 h 679992"/>
                <a:gd name="connsiteX5" fmla="*/ 186267 w 287867"/>
                <a:gd name="connsiteY5" fmla="*/ 53459 h 679992"/>
                <a:gd name="connsiteX6" fmla="*/ 84667 w 287867"/>
                <a:gd name="connsiteY6" fmla="*/ 155059 h 679992"/>
                <a:gd name="connsiteX7" fmla="*/ 33867 w 287867"/>
                <a:gd name="connsiteY7" fmla="*/ 205859 h 679992"/>
                <a:gd name="connsiteX8" fmla="*/ 0 w 287867"/>
                <a:gd name="connsiteY8" fmla="*/ 256659 h 679992"/>
                <a:gd name="connsiteX9" fmla="*/ 67734 w 287867"/>
                <a:gd name="connsiteY9" fmla="*/ 121192 h 679992"/>
                <a:gd name="connsiteX10" fmla="*/ 169334 w 287867"/>
                <a:gd name="connsiteY10" fmla="*/ 53459 h 679992"/>
                <a:gd name="connsiteX11" fmla="*/ 220134 w 287867"/>
                <a:gd name="connsiteY11" fmla="*/ 70392 h 679992"/>
                <a:gd name="connsiteX12" fmla="*/ 237067 w 287867"/>
                <a:gd name="connsiteY12" fmla="*/ 121192 h 679992"/>
                <a:gd name="connsiteX13" fmla="*/ 270934 w 287867"/>
                <a:gd name="connsiteY13" fmla="*/ 171992 h 679992"/>
                <a:gd name="connsiteX14" fmla="*/ 287867 w 287867"/>
                <a:gd name="connsiteY14" fmla="*/ 222792 h 67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67" h="679992">
                  <a:moveTo>
                    <a:pt x="0" y="679992"/>
                  </a:moveTo>
                  <a:cubicBezTo>
                    <a:pt x="5645" y="595325"/>
                    <a:pt x="7563" y="510328"/>
                    <a:pt x="16934" y="425992"/>
                  </a:cubicBezTo>
                  <a:cubicBezTo>
                    <a:pt x="18905" y="408252"/>
                    <a:pt x="26319" y="391367"/>
                    <a:pt x="33867" y="375192"/>
                  </a:cubicBezTo>
                  <a:cubicBezTo>
                    <a:pt x="65891" y="306568"/>
                    <a:pt x="101600" y="239725"/>
                    <a:pt x="135467" y="171992"/>
                  </a:cubicBezTo>
                  <a:cubicBezTo>
                    <a:pt x="154059" y="97622"/>
                    <a:pt x="154234" y="76108"/>
                    <a:pt x="203200" y="2659"/>
                  </a:cubicBezTo>
                  <a:cubicBezTo>
                    <a:pt x="213101" y="-12192"/>
                    <a:pt x="197225" y="39370"/>
                    <a:pt x="186267" y="53459"/>
                  </a:cubicBezTo>
                  <a:cubicBezTo>
                    <a:pt x="156863" y="91265"/>
                    <a:pt x="118534" y="121192"/>
                    <a:pt x="84667" y="155059"/>
                  </a:cubicBezTo>
                  <a:cubicBezTo>
                    <a:pt x="67734" y="171992"/>
                    <a:pt x="47151" y="185934"/>
                    <a:pt x="33867" y="205859"/>
                  </a:cubicBezTo>
                  <a:lnTo>
                    <a:pt x="0" y="256659"/>
                  </a:lnTo>
                  <a:cubicBezTo>
                    <a:pt x="16149" y="192065"/>
                    <a:pt x="12223" y="170535"/>
                    <a:pt x="67734" y="121192"/>
                  </a:cubicBezTo>
                  <a:cubicBezTo>
                    <a:pt x="98155" y="94151"/>
                    <a:pt x="169334" y="53459"/>
                    <a:pt x="169334" y="53459"/>
                  </a:cubicBezTo>
                  <a:cubicBezTo>
                    <a:pt x="186267" y="59103"/>
                    <a:pt x="207513" y="57771"/>
                    <a:pt x="220134" y="70392"/>
                  </a:cubicBezTo>
                  <a:cubicBezTo>
                    <a:pt x="232755" y="83013"/>
                    <a:pt x="229085" y="105227"/>
                    <a:pt x="237067" y="121192"/>
                  </a:cubicBezTo>
                  <a:cubicBezTo>
                    <a:pt x="246168" y="139395"/>
                    <a:pt x="259645" y="155059"/>
                    <a:pt x="270934" y="171992"/>
                  </a:cubicBezTo>
                  <a:lnTo>
                    <a:pt x="287867" y="222792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4809067" y="4030133"/>
              <a:ext cx="270933" cy="508000"/>
            </a:xfrm>
            <a:custGeom>
              <a:avLst/>
              <a:gdLst>
                <a:gd name="connsiteX0" fmla="*/ 152400 w 270933"/>
                <a:gd name="connsiteY0" fmla="*/ 0 h 508000"/>
                <a:gd name="connsiteX1" fmla="*/ 135466 w 270933"/>
                <a:gd name="connsiteY1" fmla="*/ 135467 h 508000"/>
                <a:gd name="connsiteX2" fmla="*/ 84666 w 270933"/>
                <a:gd name="connsiteY2" fmla="*/ 287867 h 508000"/>
                <a:gd name="connsiteX3" fmla="*/ 50800 w 270933"/>
                <a:gd name="connsiteY3" fmla="*/ 389467 h 508000"/>
                <a:gd name="connsiteX4" fmla="*/ 33866 w 270933"/>
                <a:gd name="connsiteY4" fmla="*/ 440267 h 508000"/>
                <a:gd name="connsiteX5" fmla="*/ 0 w 270933"/>
                <a:gd name="connsiteY5" fmla="*/ 270934 h 508000"/>
                <a:gd name="connsiteX6" fmla="*/ 16933 w 270933"/>
                <a:gd name="connsiteY6" fmla="*/ 372534 h 508000"/>
                <a:gd name="connsiteX7" fmla="*/ 33866 w 270933"/>
                <a:gd name="connsiteY7" fmla="*/ 508000 h 508000"/>
                <a:gd name="connsiteX8" fmla="*/ 186266 w 270933"/>
                <a:gd name="connsiteY8" fmla="*/ 389467 h 508000"/>
                <a:gd name="connsiteX9" fmla="*/ 270933 w 270933"/>
                <a:gd name="connsiteY9" fmla="*/ 3556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933" h="508000">
                  <a:moveTo>
                    <a:pt x="152400" y="0"/>
                  </a:moveTo>
                  <a:cubicBezTo>
                    <a:pt x="146755" y="45156"/>
                    <a:pt x="145001" y="90970"/>
                    <a:pt x="135466" y="135467"/>
                  </a:cubicBezTo>
                  <a:cubicBezTo>
                    <a:pt x="135461" y="135491"/>
                    <a:pt x="93137" y="262456"/>
                    <a:pt x="84666" y="287867"/>
                  </a:cubicBezTo>
                  <a:lnTo>
                    <a:pt x="50800" y="389467"/>
                  </a:lnTo>
                  <a:lnTo>
                    <a:pt x="33866" y="440267"/>
                  </a:lnTo>
                  <a:cubicBezTo>
                    <a:pt x="13013" y="377708"/>
                    <a:pt x="0" y="348764"/>
                    <a:pt x="0" y="270934"/>
                  </a:cubicBezTo>
                  <a:cubicBezTo>
                    <a:pt x="0" y="236600"/>
                    <a:pt x="12078" y="338545"/>
                    <a:pt x="16933" y="372534"/>
                  </a:cubicBezTo>
                  <a:cubicBezTo>
                    <a:pt x="23369" y="417583"/>
                    <a:pt x="28222" y="462845"/>
                    <a:pt x="33866" y="508000"/>
                  </a:cubicBezTo>
                  <a:cubicBezTo>
                    <a:pt x="77697" y="464169"/>
                    <a:pt x="125503" y="409721"/>
                    <a:pt x="186266" y="389467"/>
                  </a:cubicBezTo>
                  <a:cubicBezTo>
                    <a:pt x="249040" y="368543"/>
                    <a:pt x="221101" y="380517"/>
                    <a:pt x="270933" y="35560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</p:grpSp>
      <p:sp>
        <p:nvSpPr>
          <p:cNvPr id="44" name="TextBox 43"/>
          <p:cNvSpPr txBox="1"/>
          <p:nvPr/>
        </p:nvSpPr>
        <p:spPr>
          <a:xfrm rot="1309806">
            <a:off x="4692812" y="2862613"/>
            <a:ext cx="30454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i="1">
                <a:solidFill>
                  <a:srgbClr val="7030A0"/>
                </a:solidFill>
              </a:rPr>
              <a:t>REQUEST</a:t>
            </a:r>
            <a:endParaRPr lang="en-US" sz="1950" i="1" dirty="0">
              <a:solidFill>
                <a:srgbClr val="7030A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015374" y="2048535"/>
            <a:ext cx="3776456" cy="3754230"/>
            <a:chOff x="5529100" y="2257969"/>
            <a:chExt cx="4163281" cy="413877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757" y="4160362"/>
              <a:ext cx="2328624" cy="174646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763118" y="5964138"/>
              <a:ext cx="1529899" cy="432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/>
                <a:t>“Client”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248400" y="2658533"/>
              <a:ext cx="1490495" cy="433207"/>
            </a:xfrm>
            <a:custGeom>
              <a:avLst/>
              <a:gdLst>
                <a:gd name="connsiteX0" fmla="*/ 0 w 1490495"/>
                <a:gd name="connsiteY0" fmla="*/ 0 h 433207"/>
                <a:gd name="connsiteX1" fmla="*/ 67733 w 1490495"/>
                <a:gd name="connsiteY1" fmla="*/ 16934 h 433207"/>
                <a:gd name="connsiteX2" fmla="*/ 846667 w 1490495"/>
                <a:gd name="connsiteY2" fmla="*/ 33867 h 433207"/>
                <a:gd name="connsiteX3" fmla="*/ 1083733 w 1490495"/>
                <a:gd name="connsiteY3" fmla="*/ 152400 h 433207"/>
                <a:gd name="connsiteX4" fmla="*/ 1134533 w 1490495"/>
                <a:gd name="connsiteY4" fmla="*/ 186267 h 433207"/>
                <a:gd name="connsiteX5" fmla="*/ 1320800 w 1490495"/>
                <a:gd name="connsiteY5" fmla="*/ 304800 h 433207"/>
                <a:gd name="connsiteX6" fmla="*/ 1405467 w 1490495"/>
                <a:gd name="connsiteY6" fmla="*/ 355600 h 433207"/>
                <a:gd name="connsiteX7" fmla="*/ 1456267 w 1490495"/>
                <a:gd name="connsiteY7" fmla="*/ 389467 h 433207"/>
                <a:gd name="connsiteX8" fmla="*/ 1490133 w 1490495"/>
                <a:gd name="connsiteY8" fmla="*/ 338667 h 433207"/>
                <a:gd name="connsiteX9" fmla="*/ 1473200 w 1490495"/>
                <a:gd name="connsiteY9" fmla="*/ 270934 h 433207"/>
                <a:gd name="connsiteX10" fmla="*/ 1490133 w 1490495"/>
                <a:gd name="connsiteY10" fmla="*/ 389467 h 433207"/>
                <a:gd name="connsiteX11" fmla="*/ 1236133 w 1490495"/>
                <a:gd name="connsiteY11" fmla="*/ 423334 h 4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0495" h="433207">
                  <a:moveTo>
                    <a:pt x="0" y="0"/>
                  </a:moveTo>
                  <a:cubicBezTo>
                    <a:pt x="22578" y="5645"/>
                    <a:pt x="44479" y="16004"/>
                    <a:pt x="67733" y="16934"/>
                  </a:cubicBezTo>
                  <a:cubicBezTo>
                    <a:pt x="327231" y="27314"/>
                    <a:pt x="589239" y="-457"/>
                    <a:pt x="846667" y="33867"/>
                  </a:cubicBezTo>
                  <a:cubicBezTo>
                    <a:pt x="934241" y="45544"/>
                    <a:pt x="1005651" y="111062"/>
                    <a:pt x="1083733" y="152400"/>
                  </a:cubicBezTo>
                  <a:cubicBezTo>
                    <a:pt x="1101719" y="161922"/>
                    <a:pt x="1117082" y="175796"/>
                    <a:pt x="1134533" y="186267"/>
                  </a:cubicBezTo>
                  <a:cubicBezTo>
                    <a:pt x="1548780" y="434814"/>
                    <a:pt x="1048466" y="123244"/>
                    <a:pt x="1320800" y="304800"/>
                  </a:cubicBezTo>
                  <a:cubicBezTo>
                    <a:pt x="1348185" y="323057"/>
                    <a:pt x="1377557" y="338156"/>
                    <a:pt x="1405467" y="355600"/>
                  </a:cubicBezTo>
                  <a:cubicBezTo>
                    <a:pt x="1422725" y="366386"/>
                    <a:pt x="1439334" y="378178"/>
                    <a:pt x="1456267" y="389467"/>
                  </a:cubicBezTo>
                  <a:cubicBezTo>
                    <a:pt x="1467556" y="372534"/>
                    <a:pt x="1487255" y="358814"/>
                    <a:pt x="1490133" y="338667"/>
                  </a:cubicBezTo>
                  <a:cubicBezTo>
                    <a:pt x="1493424" y="315628"/>
                    <a:pt x="1473200" y="247661"/>
                    <a:pt x="1473200" y="270934"/>
                  </a:cubicBezTo>
                  <a:cubicBezTo>
                    <a:pt x="1473200" y="310846"/>
                    <a:pt x="1484489" y="349956"/>
                    <a:pt x="1490133" y="389467"/>
                  </a:cubicBezTo>
                  <a:cubicBezTo>
                    <a:pt x="1382976" y="460906"/>
                    <a:pt x="1459684" y="423334"/>
                    <a:pt x="1236133" y="423334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48400" y="2876069"/>
              <a:ext cx="1422400" cy="527531"/>
            </a:xfrm>
            <a:custGeom>
              <a:avLst/>
              <a:gdLst>
                <a:gd name="connsiteX0" fmla="*/ 1422400 w 1422400"/>
                <a:gd name="connsiteY0" fmla="*/ 527531 h 527531"/>
                <a:gd name="connsiteX1" fmla="*/ 1303867 w 1422400"/>
                <a:gd name="connsiteY1" fmla="*/ 493664 h 527531"/>
                <a:gd name="connsiteX2" fmla="*/ 1083733 w 1422400"/>
                <a:gd name="connsiteY2" fmla="*/ 341264 h 527531"/>
                <a:gd name="connsiteX3" fmla="*/ 982133 w 1422400"/>
                <a:gd name="connsiteY3" fmla="*/ 290464 h 527531"/>
                <a:gd name="connsiteX4" fmla="*/ 897467 w 1422400"/>
                <a:gd name="connsiteY4" fmla="*/ 239664 h 527531"/>
                <a:gd name="connsiteX5" fmla="*/ 846667 w 1422400"/>
                <a:gd name="connsiteY5" fmla="*/ 205798 h 527531"/>
                <a:gd name="connsiteX6" fmla="*/ 795867 w 1422400"/>
                <a:gd name="connsiteY6" fmla="*/ 188864 h 527531"/>
                <a:gd name="connsiteX7" fmla="*/ 745067 w 1422400"/>
                <a:gd name="connsiteY7" fmla="*/ 154998 h 527531"/>
                <a:gd name="connsiteX8" fmla="*/ 643467 w 1422400"/>
                <a:gd name="connsiteY8" fmla="*/ 121131 h 527531"/>
                <a:gd name="connsiteX9" fmla="*/ 592667 w 1422400"/>
                <a:gd name="connsiteY9" fmla="*/ 104198 h 527531"/>
                <a:gd name="connsiteX10" fmla="*/ 457200 w 1422400"/>
                <a:gd name="connsiteY10" fmla="*/ 70331 h 527531"/>
                <a:gd name="connsiteX11" fmla="*/ 0 w 1422400"/>
                <a:gd name="connsiteY11" fmla="*/ 53398 h 527531"/>
                <a:gd name="connsiteX12" fmla="*/ 101600 w 1422400"/>
                <a:gd name="connsiteY12" fmla="*/ 19531 h 527531"/>
                <a:gd name="connsiteX13" fmla="*/ 152400 w 1422400"/>
                <a:gd name="connsiteY13" fmla="*/ 2598 h 527531"/>
                <a:gd name="connsiteX14" fmla="*/ 50800 w 1422400"/>
                <a:gd name="connsiteY14" fmla="*/ 70331 h 527531"/>
                <a:gd name="connsiteX15" fmla="*/ 0 w 1422400"/>
                <a:gd name="connsiteY15" fmla="*/ 104198 h 527531"/>
                <a:gd name="connsiteX16" fmla="*/ 169333 w 1422400"/>
                <a:gd name="connsiteY16" fmla="*/ 205798 h 527531"/>
                <a:gd name="connsiteX17" fmla="*/ 186267 w 1422400"/>
                <a:gd name="connsiteY17" fmla="*/ 222731 h 5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2400" h="527531">
                  <a:moveTo>
                    <a:pt x="1422400" y="527531"/>
                  </a:moveTo>
                  <a:cubicBezTo>
                    <a:pt x="1408612" y="524084"/>
                    <a:pt x="1322090" y="504294"/>
                    <a:pt x="1303867" y="493664"/>
                  </a:cubicBezTo>
                  <a:cubicBezTo>
                    <a:pt x="1171125" y="416231"/>
                    <a:pt x="1180369" y="410288"/>
                    <a:pt x="1083733" y="341264"/>
                  </a:cubicBezTo>
                  <a:cubicBezTo>
                    <a:pt x="970500" y="260384"/>
                    <a:pt x="1093972" y="346384"/>
                    <a:pt x="982133" y="290464"/>
                  </a:cubicBezTo>
                  <a:cubicBezTo>
                    <a:pt x="952695" y="275745"/>
                    <a:pt x="925377" y="257107"/>
                    <a:pt x="897467" y="239664"/>
                  </a:cubicBezTo>
                  <a:cubicBezTo>
                    <a:pt x="880209" y="228878"/>
                    <a:pt x="864870" y="214899"/>
                    <a:pt x="846667" y="205798"/>
                  </a:cubicBezTo>
                  <a:cubicBezTo>
                    <a:pt x="830702" y="197816"/>
                    <a:pt x="811832" y="196846"/>
                    <a:pt x="795867" y="188864"/>
                  </a:cubicBezTo>
                  <a:cubicBezTo>
                    <a:pt x="777664" y="179763"/>
                    <a:pt x="763664" y="163263"/>
                    <a:pt x="745067" y="154998"/>
                  </a:cubicBezTo>
                  <a:cubicBezTo>
                    <a:pt x="712445" y="140499"/>
                    <a:pt x="677334" y="132420"/>
                    <a:pt x="643467" y="121131"/>
                  </a:cubicBezTo>
                  <a:lnTo>
                    <a:pt x="592667" y="104198"/>
                  </a:lnTo>
                  <a:cubicBezTo>
                    <a:pt x="546728" y="88885"/>
                    <a:pt x="507506" y="73475"/>
                    <a:pt x="457200" y="70331"/>
                  </a:cubicBezTo>
                  <a:cubicBezTo>
                    <a:pt x="304992" y="60818"/>
                    <a:pt x="152400" y="59042"/>
                    <a:pt x="0" y="53398"/>
                  </a:cubicBezTo>
                  <a:lnTo>
                    <a:pt x="101600" y="19531"/>
                  </a:lnTo>
                  <a:cubicBezTo>
                    <a:pt x="118533" y="13887"/>
                    <a:pt x="167252" y="-7303"/>
                    <a:pt x="152400" y="2598"/>
                  </a:cubicBezTo>
                  <a:lnTo>
                    <a:pt x="50800" y="70331"/>
                  </a:lnTo>
                  <a:lnTo>
                    <a:pt x="0" y="104198"/>
                  </a:lnTo>
                  <a:cubicBezTo>
                    <a:pt x="53454" y="130925"/>
                    <a:pt x="128458" y="164925"/>
                    <a:pt x="169333" y="205798"/>
                  </a:cubicBezTo>
                  <a:lnTo>
                    <a:pt x="186267" y="222731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42" name="TextBox 41"/>
            <p:cNvSpPr txBox="1"/>
            <p:nvPr/>
          </p:nvSpPr>
          <p:spPr>
            <a:xfrm rot="1104694">
              <a:off x="5529100" y="2257969"/>
              <a:ext cx="3357355" cy="432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8370" y="4368800"/>
              <a:ext cx="1172887" cy="78459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35884" y="2242578"/>
            <a:ext cx="4023140" cy="4644601"/>
            <a:chOff x="370289" y="2471889"/>
            <a:chExt cx="4435232" cy="512035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289" y="5193295"/>
              <a:ext cx="2919517" cy="21896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006718" y="7159629"/>
              <a:ext cx="1529899" cy="432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/>
                <a:t>“Client”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253067" y="2471889"/>
              <a:ext cx="2878666" cy="1575178"/>
            </a:xfrm>
            <a:custGeom>
              <a:avLst/>
              <a:gdLst>
                <a:gd name="connsiteX0" fmla="*/ 0 w 2878666"/>
                <a:gd name="connsiteY0" fmla="*/ 1575178 h 1575178"/>
                <a:gd name="connsiteX1" fmla="*/ 50800 w 2878666"/>
                <a:gd name="connsiteY1" fmla="*/ 1507444 h 1575178"/>
                <a:gd name="connsiteX2" fmla="*/ 84666 w 2878666"/>
                <a:gd name="connsiteY2" fmla="*/ 1456644 h 1575178"/>
                <a:gd name="connsiteX3" fmla="*/ 135466 w 2878666"/>
                <a:gd name="connsiteY3" fmla="*/ 1405844 h 1575178"/>
                <a:gd name="connsiteX4" fmla="*/ 169333 w 2878666"/>
                <a:gd name="connsiteY4" fmla="*/ 1355044 h 1575178"/>
                <a:gd name="connsiteX5" fmla="*/ 287866 w 2878666"/>
                <a:gd name="connsiteY5" fmla="*/ 1287311 h 1575178"/>
                <a:gd name="connsiteX6" fmla="*/ 389466 w 2878666"/>
                <a:gd name="connsiteY6" fmla="*/ 1202644 h 1575178"/>
                <a:gd name="connsiteX7" fmla="*/ 423333 w 2878666"/>
                <a:gd name="connsiteY7" fmla="*/ 1151844 h 1575178"/>
                <a:gd name="connsiteX8" fmla="*/ 474133 w 2878666"/>
                <a:gd name="connsiteY8" fmla="*/ 1117978 h 1575178"/>
                <a:gd name="connsiteX9" fmla="*/ 643466 w 2878666"/>
                <a:gd name="connsiteY9" fmla="*/ 999444 h 1575178"/>
                <a:gd name="connsiteX10" fmla="*/ 778933 w 2878666"/>
                <a:gd name="connsiteY10" fmla="*/ 931711 h 1575178"/>
                <a:gd name="connsiteX11" fmla="*/ 914400 w 2878666"/>
                <a:gd name="connsiteY11" fmla="*/ 847044 h 1575178"/>
                <a:gd name="connsiteX12" fmla="*/ 1032933 w 2878666"/>
                <a:gd name="connsiteY12" fmla="*/ 762378 h 1575178"/>
                <a:gd name="connsiteX13" fmla="*/ 1168400 w 2878666"/>
                <a:gd name="connsiteY13" fmla="*/ 694644 h 1575178"/>
                <a:gd name="connsiteX14" fmla="*/ 1236133 w 2878666"/>
                <a:gd name="connsiteY14" fmla="*/ 660778 h 1575178"/>
                <a:gd name="connsiteX15" fmla="*/ 1405466 w 2878666"/>
                <a:gd name="connsiteY15" fmla="*/ 609978 h 1575178"/>
                <a:gd name="connsiteX16" fmla="*/ 1456266 w 2878666"/>
                <a:gd name="connsiteY16" fmla="*/ 576111 h 1575178"/>
                <a:gd name="connsiteX17" fmla="*/ 1591733 w 2878666"/>
                <a:gd name="connsiteY17" fmla="*/ 542244 h 1575178"/>
                <a:gd name="connsiteX18" fmla="*/ 1642533 w 2878666"/>
                <a:gd name="connsiteY18" fmla="*/ 508378 h 1575178"/>
                <a:gd name="connsiteX19" fmla="*/ 1744133 w 2878666"/>
                <a:gd name="connsiteY19" fmla="*/ 474511 h 1575178"/>
                <a:gd name="connsiteX20" fmla="*/ 1845733 w 2878666"/>
                <a:gd name="connsiteY20" fmla="*/ 440644 h 1575178"/>
                <a:gd name="connsiteX21" fmla="*/ 1896533 w 2878666"/>
                <a:gd name="connsiteY21" fmla="*/ 423711 h 1575178"/>
                <a:gd name="connsiteX22" fmla="*/ 1964266 w 2878666"/>
                <a:gd name="connsiteY22" fmla="*/ 389844 h 1575178"/>
                <a:gd name="connsiteX23" fmla="*/ 2065866 w 2878666"/>
                <a:gd name="connsiteY23" fmla="*/ 355978 h 1575178"/>
                <a:gd name="connsiteX24" fmla="*/ 2167466 w 2878666"/>
                <a:gd name="connsiteY24" fmla="*/ 305178 h 1575178"/>
                <a:gd name="connsiteX25" fmla="*/ 2218266 w 2878666"/>
                <a:gd name="connsiteY25" fmla="*/ 271311 h 1575178"/>
                <a:gd name="connsiteX26" fmla="*/ 2506133 w 2878666"/>
                <a:gd name="connsiteY26" fmla="*/ 220511 h 1575178"/>
                <a:gd name="connsiteX27" fmla="*/ 2573866 w 2878666"/>
                <a:gd name="connsiteY27" fmla="*/ 203578 h 1575178"/>
                <a:gd name="connsiteX28" fmla="*/ 2658533 w 2878666"/>
                <a:gd name="connsiteY28" fmla="*/ 186644 h 1575178"/>
                <a:gd name="connsiteX29" fmla="*/ 2760133 w 2878666"/>
                <a:gd name="connsiteY29" fmla="*/ 152778 h 1575178"/>
                <a:gd name="connsiteX30" fmla="*/ 2810933 w 2878666"/>
                <a:gd name="connsiteY30" fmla="*/ 135844 h 1575178"/>
                <a:gd name="connsiteX31" fmla="*/ 2861733 w 2878666"/>
                <a:gd name="connsiteY31" fmla="*/ 118911 h 1575178"/>
                <a:gd name="connsiteX32" fmla="*/ 2760133 w 2878666"/>
                <a:gd name="connsiteY32" fmla="*/ 85044 h 1575178"/>
                <a:gd name="connsiteX33" fmla="*/ 2692400 w 2878666"/>
                <a:gd name="connsiteY33" fmla="*/ 68111 h 1575178"/>
                <a:gd name="connsiteX34" fmla="*/ 2523066 w 2878666"/>
                <a:gd name="connsiteY34" fmla="*/ 17311 h 1575178"/>
                <a:gd name="connsiteX35" fmla="*/ 2624666 w 2878666"/>
                <a:gd name="connsiteY35" fmla="*/ 34244 h 1575178"/>
                <a:gd name="connsiteX36" fmla="*/ 2726266 w 2878666"/>
                <a:gd name="connsiteY36" fmla="*/ 68111 h 1575178"/>
                <a:gd name="connsiteX37" fmla="*/ 2777066 w 2878666"/>
                <a:gd name="connsiteY37" fmla="*/ 101978 h 1575178"/>
                <a:gd name="connsiteX38" fmla="*/ 2878666 w 2878666"/>
                <a:gd name="connsiteY38" fmla="*/ 135844 h 1575178"/>
                <a:gd name="connsiteX39" fmla="*/ 2861733 w 2878666"/>
                <a:gd name="connsiteY39" fmla="*/ 186644 h 1575178"/>
                <a:gd name="connsiteX40" fmla="*/ 2760133 w 2878666"/>
                <a:gd name="connsiteY40" fmla="*/ 305178 h 1575178"/>
                <a:gd name="connsiteX41" fmla="*/ 2692400 w 2878666"/>
                <a:gd name="connsiteY41" fmla="*/ 406778 h 157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78666" h="1575178">
                  <a:moveTo>
                    <a:pt x="0" y="1575178"/>
                  </a:moveTo>
                  <a:cubicBezTo>
                    <a:pt x="16933" y="1552600"/>
                    <a:pt x="34396" y="1530410"/>
                    <a:pt x="50800" y="1507444"/>
                  </a:cubicBezTo>
                  <a:cubicBezTo>
                    <a:pt x="62629" y="1490883"/>
                    <a:pt x="71638" y="1472278"/>
                    <a:pt x="84666" y="1456644"/>
                  </a:cubicBezTo>
                  <a:cubicBezTo>
                    <a:pt x="99997" y="1438247"/>
                    <a:pt x="120135" y="1424241"/>
                    <a:pt x="135466" y="1405844"/>
                  </a:cubicBezTo>
                  <a:cubicBezTo>
                    <a:pt x="148495" y="1390210"/>
                    <a:pt x="154942" y="1369435"/>
                    <a:pt x="169333" y="1355044"/>
                  </a:cubicBezTo>
                  <a:cubicBezTo>
                    <a:pt x="193265" y="1331112"/>
                    <a:pt x="261307" y="1300591"/>
                    <a:pt x="287866" y="1287311"/>
                  </a:cubicBezTo>
                  <a:cubicBezTo>
                    <a:pt x="370378" y="1163545"/>
                    <a:pt x="260562" y="1310065"/>
                    <a:pt x="389466" y="1202644"/>
                  </a:cubicBezTo>
                  <a:cubicBezTo>
                    <a:pt x="405100" y="1189615"/>
                    <a:pt x="408942" y="1166235"/>
                    <a:pt x="423333" y="1151844"/>
                  </a:cubicBezTo>
                  <a:cubicBezTo>
                    <a:pt x="437724" y="1137454"/>
                    <a:pt x="457573" y="1129807"/>
                    <a:pt x="474133" y="1117978"/>
                  </a:cubicBezTo>
                  <a:cubicBezTo>
                    <a:pt x="523688" y="1082582"/>
                    <a:pt x="591563" y="1025395"/>
                    <a:pt x="643466" y="999444"/>
                  </a:cubicBezTo>
                  <a:cubicBezTo>
                    <a:pt x="688622" y="976866"/>
                    <a:pt x="738545" y="962002"/>
                    <a:pt x="778933" y="931711"/>
                  </a:cubicBezTo>
                  <a:cubicBezTo>
                    <a:pt x="970809" y="787804"/>
                    <a:pt x="728448" y="963264"/>
                    <a:pt x="914400" y="847044"/>
                  </a:cubicBezTo>
                  <a:cubicBezTo>
                    <a:pt x="973485" y="810116"/>
                    <a:pt x="976627" y="793090"/>
                    <a:pt x="1032933" y="762378"/>
                  </a:cubicBezTo>
                  <a:cubicBezTo>
                    <a:pt x="1077254" y="738203"/>
                    <a:pt x="1123244" y="717222"/>
                    <a:pt x="1168400" y="694644"/>
                  </a:cubicBezTo>
                  <a:cubicBezTo>
                    <a:pt x="1190978" y="683355"/>
                    <a:pt x="1212186" y="668760"/>
                    <a:pt x="1236133" y="660778"/>
                  </a:cubicBezTo>
                  <a:cubicBezTo>
                    <a:pt x="1359811" y="619552"/>
                    <a:pt x="1303100" y="635569"/>
                    <a:pt x="1405466" y="609978"/>
                  </a:cubicBezTo>
                  <a:cubicBezTo>
                    <a:pt x="1422399" y="598689"/>
                    <a:pt x="1437140" y="583066"/>
                    <a:pt x="1456266" y="576111"/>
                  </a:cubicBezTo>
                  <a:cubicBezTo>
                    <a:pt x="1500009" y="560204"/>
                    <a:pt x="1591733" y="542244"/>
                    <a:pt x="1591733" y="542244"/>
                  </a:cubicBezTo>
                  <a:cubicBezTo>
                    <a:pt x="1608666" y="530955"/>
                    <a:pt x="1623936" y="516643"/>
                    <a:pt x="1642533" y="508378"/>
                  </a:cubicBezTo>
                  <a:cubicBezTo>
                    <a:pt x="1675155" y="493879"/>
                    <a:pt x="1710266" y="485800"/>
                    <a:pt x="1744133" y="474511"/>
                  </a:cubicBezTo>
                  <a:lnTo>
                    <a:pt x="1845733" y="440644"/>
                  </a:lnTo>
                  <a:cubicBezTo>
                    <a:pt x="1862666" y="435000"/>
                    <a:pt x="1880568" y="431694"/>
                    <a:pt x="1896533" y="423711"/>
                  </a:cubicBezTo>
                  <a:cubicBezTo>
                    <a:pt x="1919111" y="412422"/>
                    <a:pt x="1940829" y="399219"/>
                    <a:pt x="1964266" y="389844"/>
                  </a:cubicBezTo>
                  <a:cubicBezTo>
                    <a:pt x="1997411" y="376586"/>
                    <a:pt x="2065866" y="355978"/>
                    <a:pt x="2065866" y="355978"/>
                  </a:cubicBezTo>
                  <a:cubicBezTo>
                    <a:pt x="2211452" y="258920"/>
                    <a:pt x="2027252" y="375285"/>
                    <a:pt x="2167466" y="305178"/>
                  </a:cubicBezTo>
                  <a:cubicBezTo>
                    <a:pt x="2185669" y="296077"/>
                    <a:pt x="2199140" y="278266"/>
                    <a:pt x="2218266" y="271311"/>
                  </a:cubicBezTo>
                  <a:cubicBezTo>
                    <a:pt x="2320046" y="234300"/>
                    <a:pt x="2398916" y="232424"/>
                    <a:pt x="2506133" y="220511"/>
                  </a:cubicBezTo>
                  <a:cubicBezTo>
                    <a:pt x="2528711" y="214867"/>
                    <a:pt x="2551148" y="208627"/>
                    <a:pt x="2573866" y="203578"/>
                  </a:cubicBezTo>
                  <a:cubicBezTo>
                    <a:pt x="2601962" y="197334"/>
                    <a:pt x="2630766" y="194217"/>
                    <a:pt x="2658533" y="186644"/>
                  </a:cubicBezTo>
                  <a:cubicBezTo>
                    <a:pt x="2692974" y="177251"/>
                    <a:pt x="2726266" y="164067"/>
                    <a:pt x="2760133" y="152778"/>
                  </a:cubicBezTo>
                  <a:lnTo>
                    <a:pt x="2810933" y="135844"/>
                  </a:lnTo>
                  <a:lnTo>
                    <a:pt x="2861733" y="118911"/>
                  </a:lnTo>
                  <a:cubicBezTo>
                    <a:pt x="2827866" y="107622"/>
                    <a:pt x="2794766" y="93702"/>
                    <a:pt x="2760133" y="85044"/>
                  </a:cubicBezTo>
                  <a:cubicBezTo>
                    <a:pt x="2737555" y="79400"/>
                    <a:pt x="2714691" y="74798"/>
                    <a:pt x="2692400" y="68111"/>
                  </a:cubicBezTo>
                  <a:cubicBezTo>
                    <a:pt x="2486276" y="6274"/>
                    <a:pt x="2679181" y="56339"/>
                    <a:pt x="2523066" y="17311"/>
                  </a:cubicBezTo>
                  <a:cubicBezTo>
                    <a:pt x="2609624" y="-11541"/>
                    <a:pt x="2540258" y="-3271"/>
                    <a:pt x="2624666" y="34244"/>
                  </a:cubicBezTo>
                  <a:cubicBezTo>
                    <a:pt x="2657288" y="48743"/>
                    <a:pt x="2726266" y="68111"/>
                    <a:pt x="2726266" y="68111"/>
                  </a:cubicBezTo>
                  <a:cubicBezTo>
                    <a:pt x="2743199" y="79400"/>
                    <a:pt x="2758469" y="93713"/>
                    <a:pt x="2777066" y="101978"/>
                  </a:cubicBezTo>
                  <a:cubicBezTo>
                    <a:pt x="2809688" y="116476"/>
                    <a:pt x="2878666" y="135844"/>
                    <a:pt x="2878666" y="135844"/>
                  </a:cubicBezTo>
                  <a:cubicBezTo>
                    <a:pt x="2873022" y="152777"/>
                    <a:pt x="2870589" y="171146"/>
                    <a:pt x="2861733" y="186644"/>
                  </a:cubicBezTo>
                  <a:cubicBezTo>
                    <a:pt x="2803734" y="288144"/>
                    <a:pt x="2824806" y="222026"/>
                    <a:pt x="2760133" y="305178"/>
                  </a:cubicBezTo>
                  <a:cubicBezTo>
                    <a:pt x="2735144" y="337307"/>
                    <a:pt x="2692400" y="406778"/>
                    <a:pt x="2692400" y="406778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591733" y="2895600"/>
              <a:ext cx="2540000" cy="1375640"/>
            </a:xfrm>
            <a:custGeom>
              <a:avLst/>
              <a:gdLst>
                <a:gd name="connsiteX0" fmla="*/ 2540000 w 2540000"/>
                <a:gd name="connsiteY0" fmla="*/ 0 h 1375640"/>
                <a:gd name="connsiteX1" fmla="*/ 2319867 w 2540000"/>
                <a:gd name="connsiteY1" fmla="*/ 33867 h 1375640"/>
                <a:gd name="connsiteX2" fmla="*/ 2269067 w 2540000"/>
                <a:gd name="connsiteY2" fmla="*/ 50800 h 1375640"/>
                <a:gd name="connsiteX3" fmla="*/ 1913467 w 2540000"/>
                <a:gd name="connsiteY3" fmla="*/ 186267 h 1375640"/>
                <a:gd name="connsiteX4" fmla="*/ 1574800 w 2540000"/>
                <a:gd name="connsiteY4" fmla="*/ 338667 h 1375640"/>
                <a:gd name="connsiteX5" fmla="*/ 1473200 w 2540000"/>
                <a:gd name="connsiteY5" fmla="*/ 406400 h 1375640"/>
                <a:gd name="connsiteX6" fmla="*/ 1303867 w 2540000"/>
                <a:gd name="connsiteY6" fmla="*/ 524933 h 1375640"/>
                <a:gd name="connsiteX7" fmla="*/ 1219200 w 2540000"/>
                <a:gd name="connsiteY7" fmla="*/ 575733 h 1375640"/>
                <a:gd name="connsiteX8" fmla="*/ 1151467 w 2540000"/>
                <a:gd name="connsiteY8" fmla="*/ 609600 h 1375640"/>
                <a:gd name="connsiteX9" fmla="*/ 1083734 w 2540000"/>
                <a:gd name="connsiteY9" fmla="*/ 660400 h 1375640"/>
                <a:gd name="connsiteX10" fmla="*/ 1016000 w 2540000"/>
                <a:gd name="connsiteY10" fmla="*/ 694267 h 1375640"/>
                <a:gd name="connsiteX11" fmla="*/ 965200 w 2540000"/>
                <a:gd name="connsiteY11" fmla="*/ 745067 h 1375640"/>
                <a:gd name="connsiteX12" fmla="*/ 863600 w 2540000"/>
                <a:gd name="connsiteY12" fmla="*/ 778933 h 1375640"/>
                <a:gd name="connsiteX13" fmla="*/ 812800 w 2540000"/>
                <a:gd name="connsiteY13" fmla="*/ 829733 h 1375640"/>
                <a:gd name="connsiteX14" fmla="*/ 694267 w 2540000"/>
                <a:gd name="connsiteY14" fmla="*/ 880533 h 1375640"/>
                <a:gd name="connsiteX15" fmla="*/ 541867 w 2540000"/>
                <a:gd name="connsiteY15" fmla="*/ 982133 h 1375640"/>
                <a:gd name="connsiteX16" fmla="*/ 491067 w 2540000"/>
                <a:gd name="connsiteY16" fmla="*/ 1016000 h 1375640"/>
                <a:gd name="connsiteX17" fmla="*/ 440267 w 2540000"/>
                <a:gd name="connsiteY17" fmla="*/ 1049867 h 1375640"/>
                <a:gd name="connsiteX18" fmla="*/ 389467 w 2540000"/>
                <a:gd name="connsiteY18" fmla="*/ 1066800 h 1375640"/>
                <a:gd name="connsiteX19" fmla="*/ 338667 w 2540000"/>
                <a:gd name="connsiteY19" fmla="*/ 1117600 h 1375640"/>
                <a:gd name="connsiteX20" fmla="*/ 237067 w 2540000"/>
                <a:gd name="connsiteY20" fmla="*/ 1185333 h 1375640"/>
                <a:gd name="connsiteX21" fmla="*/ 203200 w 2540000"/>
                <a:gd name="connsiteY21" fmla="*/ 1236133 h 1375640"/>
                <a:gd name="connsiteX22" fmla="*/ 152400 w 2540000"/>
                <a:gd name="connsiteY22" fmla="*/ 1253067 h 1375640"/>
                <a:gd name="connsiteX23" fmla="*/ 50800 w 2540000"/>
                <a:gd name="connsiteY23" fmla="*/ 1320800 h 1375640"/>
                <a:gd name="connsiteX24" fmla="*/ 0 w 2540000"/>
                <a:gd name="connsiteY24" fmla="*/ 1354667 h 1375640"/>
                <a:gd name="connsiteX25" fmla="*/ 16934 w 2540000"/>
                <a:gd name="connsiteY25" fmla="*/ 1303867 h 1375640"/>
                <a:gd name="connsiteX26" fmla="*/ 33867 w 2540000"/>
                <a:gd name="connsiteY26" fmla="*/ 1236133 h 1375640"/>
                <a:gd name="connsiteX27" fmla="*/ 67734 w 2540000"/>
                <a:gd name="connsiteY27" fmla="*/ 1168400 h 1375640"/>
                <a:gd name="connsiteX28" fmla="*/ 84667 w 2540000"/>
                <a:gd name="connsiteY28" fmla="*/ 1117600 h 1375640"/>
                <a:gd name="connsiteX29" fmla="*/ 152400 w 2540000"/>
                <a:gd name="connsiteY29" fmla="*/ 1016000 h 1375640"/>
                <a:gd name="connsiteX30" fmla="*/ 118534 w 2540000"/>
                <a:gd name="connsiteY30" fmla="*/ 1083733 h 1375640"/>
                <a:gd name="connsiteX31" fmla="*/ 50800 w 2540000"/>
                <a:gd name="connsiteY31" fmla="*/ 1202267 h 1375640"/>
                <a:gd name="connsiteX32" fmla="*/ 33867 w 2540000"/>
                <a:gd name="connsiteY32" fmla="*/ 1253067 h 1375640"/>
                <a:gd name="connsiteX33" fmla="*/ 440267 w 2540000"/>
                <a:gd name="connsiteY33" fmla="*/ 1337733 h 13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40000" h="1375640">
                  <a:moveTo>
                    <a:pt x="2540000" y="0"/>
                  </a:moveTo>
                  <a:cubicBezTo>
                    <a:pt x="2369398" y="42650"/>
                    <a:pt x="2612419" y="-14892"/>
                    <a:pt x="2319867" y="33867"/>
                  </a:cubicBezTo>
                  <a:cubicBezTo>
                    <a:pt x="2302261" y="36801"/>
                    <a:pt x="2285780" y="44533"/>
                    <a:pt x="2269067" y="50800"/>
                  </a:cubicBezTo>
                  <a:cubicBezTo>
                    <a:pt x="2150300" y="95338"/>
                    <a:pt x="2029138" y="134215"/>
                    <a:pt x="1913467" y="186267"/>
                  </a:cubicBezTo>
                  <a:lnTo>
                    <a:pt x="1574800" y="338667"/>
                  </a:lnTo>
                  <a:cubicBezTo>
                    <a:pt x="1439045" y="474422"/>
                    <a:pt x="1600633" y="327980"/>
                    <a:pt x="1473200" y="406400"/>
                  </a:cubicBezTo>
                  <a:cubicBezTo>
                    <a:pt x="1414521" y="442510"/>
                    <a:pt x="1361195" y="486715"/>
                    <a:pt x="1303867" y="524933"/>
                  </a:cubicBezTo>
                  <a:cubicBezTo>
                    <a:pt x="1276482" y="543190"/>
                    <a:pt x="1247971" y="559749"/>
                    <a:pt x="1219200" y="575733"/>
                  </a:cubicBezTo>
                  <a:cubicBezTo>
                    <a:pt x="1197134" y="587992"/>
                    <a:pt x="1172873" y="596221"/>
                    <a:pt x="1151467" y="609600"/>
                  </a:cubicBezTo>
                  <a:cubicBezTo>
                    <a:pt x="1127535" y="624558"/>
                    <a:pt x="1107666" y="645442"/>
                    <a:pt x="1083734" y="660400"/>
                  </a:cubicBezTo>
                  <a:cubicBezTo>
                    <a:pt x="1062328" y="673779"/>
                    <a:pt x="1036541" y="679595"/>
                    <a:pt x="1016000" y="694267"/>
                  </a:cubicBezTo>
                  <a:cubicBezTo>
                    <a:pt x="996513" y="708186"/>
                    <a:pt x="986134" y="733437"/>
                    <a:pt x="965200" y="745067"/>
                  </a:cubicBezTo>
                  <a:cubicBezTo>
                    <a:pt x="933994" y="762404"/>
                    <a:pt x="863600" y="778933"/>
                    <a:pt x="863600" y="778933"/>
                  </a:cubicBezTo>
                  <a:cubicBezTo>
                    <a:pt x="846667" y="795866"/>
                    <a:pt x="832287" y="815814"/>
                    <a:pt x="812800" y="829733"/>
                  </a:cubicBezTo>
                  <a:cubicBezTo>
                    <a:pt x="776180" y="855890"/>
                    <a:pt x="735725" y="866714"/>
                    <a:pt x="694267" y="880533"/>
                  </a:cubicBezTo>
                  <a:lnTo>
                    <a:pt x="541867" y="982133"/>
                  </a:lnTo>
                  <a:lnTo>
                    <a:pt x="491067" y="1016000"/>
                  </a:lnTo>
                  <a:cubicBezTo>
                    <a:pt x="474134" y="1027289"/>
                    <a:pt x="459574" y="1043431"/>
                    <a:pt x="440267" y="1049867"/>
                  </a:cubicBezTo>
                  <a:lnTo>
                    <a:pt x="389467" y="1066800"/>
                  </a:lnTo>
                  <a:cubicBezTo>
                    <a:pt x="372534" y="1083733"/>
                    <a:pt x="357570" y="1102898"/>
                    <a:pt x="338667" y="1117600"/>
                  </a:cubicBezTo>
                  <a:cubicBezTo>
                    <a:pt x="306538" y="1142589"/>
                    <a:pt x="237067" y="1185333"/>
                    <a:pt x="237067" y="1185333"/>
                  </a:cubicBezTo>
                  <a:cubicBezTo>
                    <a:pt x="225778" y="1202266"/>
                    <a:pt x="219092" y="1223420"/>
                    <a:pt x="203200" y="1236133"/>
                  </a:cubicBezTo>
                  <a:cubicBezTo>
                    <a:pt x="189262" y="1247283"/>
                    <a:pt x="168003" y="1244399"/>
                    <a:pt x="152400" y="1253067"/>
                  </a:cubicBezTo>
                  <a:cubicBezTo>
                    <a:pt x="116820" y="1272834"/>
                    <a:pt x="84667" y="1298222"/>
                    <a:pt x="50800" y="1320800"/>
                  </a:cubicBezTo>
                  <a:lnTo>
                    <a:pt x="0" y="1354667"/>
                  </a:lnTo>
                  <a:cubicBezTo>
                    <a:pt x="5645" y="1337734"/>
                    <a:pt x="12030" y="1321030"/>
                    <a:pt x="16934" y="1303867"/>
                  </a:cubicBezTo>
                  <a:cubicBezTo>
                    <a:pt x="23328" y="1281490"/>
                    <a:pt x="25695" y="1257924"/>
                    <a:pt x="33867" y="1236133"/>
                  </a:cubicBezTo>
                  <a:cubicBezTo>
                    <a:pt x="42730" y="1212498"/>
                    <a:pt x="57790" y="1191602"/>
                    <a:pt x="67734" y="1168400"/>
                  </a:cubicBezTo>
                  <a:cubicBezTo>
                    <a:pt x="74765" y="1151994"/>
                    <a:pt x="75999" y="1133203"/>
                    <a:pt x="84667" y="1117600"/>
                  </a:cubicBezTo>
                  <a:cubicBezTo>
                    <a:pt x="104434" y="1082019"/>
                    <a:pt x="170603" y="979594"/>
                    <a:pt x="152400" y="1016000"/>
                  </a:cubicBezTo>
                  <a:cubicBezTo>
                    <a:pt x="141111" y="1038578"/>
                    <a:pt x="131058" y="1061816"/>
                    <a:pt x="118534" y="1083733"/>
                  </a:cubicBezTo>
                  <a:cubicBezTo>
                    <a:pt x="69944" y="1168766"/>
                    <a:pt x="94662" y="1099921"/>
                    <a:pt x="50800" y="1202267"/>
                  </a:cubicBezTo>
                  <a:cubicBezTo>
                    <a:pt x="43769" y="1218673"/>
                    <a:pt x="39511" y="1236134"/>
                    <a:pt x="33867" y="1253067"/>
                  </a:cubicBezTo>
                  <a:cubicBezTo>
                    <a:pt x="76260" y="1465034"/>
                    <a:pt x="22019" y="1337733"/>
                    <a:pt x="440267" y="1337733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41" name="TextBox 40"/>
            <p:cNvSpPr txBox="1"/>
            <p:nvPr/>
          </p:nvSpPr>
          <p:spPr>
            <a:xfrm rot="19952812">
              <a:off x="1448166" y="3409437"/>
              <a:ext cx="3357355" cy="432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9952812">
              <a:off x="601500" y="2715169"/>
              <a:ext cx="3357355" cy="432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i="1" dirty="0">
                  <a:solidFill>
                    <a:srgbClr val="7030A0"/>
                  </a:solidFill>
                </a:rPr>
                <a:t>REQUEST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45"/>
            <a:stretch/>
          </p:blipFill>
          <p:spPr>
            <a:xfrm>
              <a:off x="1405467" y="5435599"/>
              <a:ext cx="850815" cy="98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0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Most of the Internet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4079" y="3287400"/>
            <a:ext cx="3486404" cy="734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73" dirty="0"/>
              <a:t>Server / Clients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62869" y="1673945"/>
            <a:ext cx="4957554" cy="4221939"/>
            <a:chOff x="620524" y="1845011"/>
            <a:chExt cx="5465359" cy="4654394"/>
          </a:xfrm>
        </p:grpSpPr>
        <p:sp>
          <p:nvSpPr>
            <p:cNvPr id="3" name="TextBox 2"/>
            <p:cNvSpPr txBox="1"/>
            <p:nvPr/>
          </p:nvSpPr>
          <p:spPr>
            <a:xfrm rot="20451180">
              <a:off x="1192656" y="1845011"/>
              <a:ext cx="2763758" cy="471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77" dirty="0">
                  <a:latin typeface="Chalkboard" charset="0"/>
                  <a:ea typeface="Chalkboard" charset="0"/>
                  <a:cs typeface="Chalkboard" charset="0"/>
                </a:rPr>
                <a:t>Aka “the backend”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52764">
              <a:off x="620524" y="4960746"/>
              <a:ext cx="2384023" cy="471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77" dirty="0">
                  <a:latin typeface="Chalkboard" charset="0"/>
                  <a:ea typeface="Chalkboard" charset="0"/>
                  <a:cs typeface="Chalkboard" charset="0"/>
                </a:rPr>
                <a:t>Aka “the cloud”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39207" y="6028269"/>
              <a:ext cx="2846676" cy="471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77" dirty="0">
                  <a:latin typeface="Chalkboard" charset="0"/>
                  <a:ea typeface="Chalkboard" charset="0"/>
                  <a:cs typeface="Chalkboard" charset="0"/>
                </a:rPr>
                <a:t>Aka “the database”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2844800" y="2421467"/>
              <a:ext cx="542475" cy="745066"/>
            </a:xfrm>
            <a:custGeom>
              <a:avLst/>
              <a:gdLst>
                <a:gd name="connsiteX0" fmla="*/ 0 w 542475"/>
                <a:gd name="connsiteY0" fmla="*/ 0 h 745066"/>
                <a:gd name="connsiteX1" fmla="*/ 67733 w 542475"/>
                <a:gd name="connsiteY1" fmla="*/ 67733 h 745066"/>
                <a:gd name="connsiteX2" fmla="*/ 169333 w 542475"/>
                <a:gd name="connsiteY2" fmla="*/ 135466 h 745066"/>
                <a:gd name="connsiteX3" fmla="*/ 254000 w 542475"/>
                <a:gd name="connsiteY3" fmla="*/ 220133 h 745066"/>
                <a:gd name="connsiteX4" fmla="*/ 287867 w 542475"/>
                <a:gd name="connsiteY4" fmla="*/ 270933 h 745066"/>
                <a:gd name="connsiteX5" fmla="*/ 389467 w 542475"/>
                <a:gd name="connsiteY5" fmla="*/ 389466 h 745066"/>
                <a:gd name="connsiteX6" fmla="*/ 457200 w 542475"/>
                <a:gd name="connsiteY6" fmla="*/ 524933 h 745066"/>
                <a:gd name="connsiteX7" fmla="*/ 491067 w 542475"/>
                <a:gd name="connsiteY7" fmla="*/ 626533 h 745066"/>
                <a:gd name="connsiteX8" fmla="*/ 541867 w 542475"/>
                <a:gd name="connsiteY8" fmla="*/ 728133 h 745066"/>
                <a:gd name="connsiteX9" fmla="*/ 541867 w 542475"/>
                <a:gd name="connsiteY9" fmla="*/ 745066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475" h="745066">
                  <a:moveTo>
                    <a:pt x="0" y="0"/>
                  </a:moveTo>
                  <a:cubicBezTo>
                    <a:pt x="22578" y="22578"/>
                    <a:pt x="42800" y="47787"/>
                    <a:pt x="67733" y="67733"/>
                  </a:cubicBezTo>
                  <a:cubicBezTo>
                    <a:pt x="99516" y="93160"/>
                    <a:pt x="169333" y="135466"/>
                    <a:pt x="169333" y="135466"/>
                  </a:cubicBezTo>
                  <a:cubicBezTo>
                    <a:pt x="259645" y="270933"/>
                    <a:pt x="141111" y="107244"/>
                    <a:pt x="254000" y="220133"/>
                  </a:cubicBezTo>
                  <a:cubicBezTo>
                    <a:pt x="268391" y="234524"/>
                    <a:pt x="274838" y="255299"/>
                    <a:pt x="287867" y="270933"/>
                  </a:cubicBezTo>
                  <a:cubicBezTo>
                    <a:pt x="345177" y="339704"/>
                    <a:pt x="340145" y="304914"/>
                    <a:pt x="389467" y="389466"/>
                  </a:cubicBezTo>
                  <a:cubicBezTo>
                    <a:pt x="414905" y="433074"/>
                    <a:pt x="441235" y="477038"/>
                    <a:pt x="457200" y="524933"/>
                  </a:cubicBezTo>
                  <a:cubicBezTo>
                    <a:pt x="468489" y="558800"/>
                    <a:pt x="471265" y="596830"/>
                    <a:pt x="491067" y="626533"/>
                  </a:cubicBezTo>
                  <a:cubicBezTo>
                    <a:pt x="524175" y="676197"/>
                    <a:pt x="527845" y="672049"/>
                    <a:pt x="541867" y="728133"/>
                  </a:cubicBezTo>
                  <a:cubicBezTo>
                    <a:pt x="543236" y="733609"/>
                    <a:pt x="541867" y="739422"/>
                    <a:pt x="541867" y="745066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32000" y="4436533"/>
              <a:ext cx="1117600" cy="524934"/>
            </a:xfrm>
            <a:custGeom>
              <a:avLst/>
              <a:gdLst>
                <a:gd name="connsiteX0" fmla="*/ 0 w 1117600"/>
                <a:gd name="connsiteY0" fmla="*/ 524934 h 524934"/>
                <a:gd name="connsiteX1" fmla="*/ 67733 w 1117600"/>
                <a:gd name="connsiteY1" fmla="*/ 508000 h 524934"/>
                <a:gd name="connsiteX2" fmla="*/ 304800 w 1117600"/>
                <a:gd name="connsiteY2" fmla="*/ 321734 h 524934"/>
                <a:gd name="connsiteX3" fmla="*/ 609600 w 1117600"/>
                <a:gd name="connsiteY3" fmla="*/ 203200 h 524934"/>
                <a:gd name="connsiteX4" fmla="*/ 745067 w 1117600"/>
                <a:gd name="connsiteY4" fmla="*/ 152400 h 524934"/>
                <a:gd name="connsiteX5" fmla="*/ 829733 w 1117600"/>
                <a:gd name="connsiteY5" fmla="*/ 135467 h 524934"/>
                <a:gd name="connsiteX6" fmla="*/ 931333 w 1117600"/>
                <a:gd name="connsiteY6" fmla="*/ 101600 h 524934"/>
                <a:gd name="connsiteX7" fmla="*/ 982133 w 1117600"/>
                <a:gd name="connsiteY7" fmla="*/ 84667 h 524934"/>
                <a:gd name="connsiteX8" fmla="*/ 1032933 w 1117600"/>
                <a:gd name="connsiteY8" fmla="*/ 67734 h 524934"/>
                <a:gd name="connsiteX9" fmla="*/ 1117600 w 1117600"/>
                <a:gd name="connsiteY9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7600" h="524934">
                  <a:moveTo>
                    <a:pt x="0" y="524934"/>
                  </a:moveTo>
                  <a:cubicBezTo>
                    <a:pt x="22578" y="519289"/>
                    <a:pt x="48369" y="520909"/>
                    <a:pt x="67733" y="508000"/>
                  </a:cubicBezTo>
                  <a:cubicBezTo>
                    <a:pt x="151351" y="452255"/>
                    <a:pt x="212965" y="362550"/>
                    <a:pt x="304800" y="321734"/>
                  </a:cubicBezTo>
                  <a:cubicBezTo>
                    <a:pt x="551765" y="211971"/>
                    <a:pt x="360506" y="291115"/>
                    <a:pt x="609600" y="203200"/>
                  </a:cubicBezTo>
                  <a:cubicBezTo>
                    <a:pt x="655077" y="187149"/>
                    <a:pt x="698973" y="166583"/>
                    <a:pt x="745067" y="152400"/>
                  </a:cubicBezTo>
                  <a:cubicBezTo>
                    <a:pt x="772575" y="143936"/>
                    <a:pt x="801966" y="143040"/>
                    <a:pt x="829733" y="135467"/>
                  </a:cubicBezTo>
                  <a:cubicBezTo>
                    <a:pt x="864174" y="126074"/>
                    <a:pt x="897466" y="112889"/>
                    <a:pt x="931333" y="101600"/>
                  </a:cubicBezTo>
                  <a:lnTo>
                    <a:pt x="982133" y="84667"/>
                  </a:lnTo>
                  <a:lnTo>
                    <a:pt x="1032933" y="67734"/>
                  </a:lnTo>
                  <a:cubicBezTo>
                    <a:pt x="1097017" y="25011"/>
                    <a:pt x="1069342" y="48258"/>
                    <a:pt x="1117600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Freeform 6"/>
            <p:cNvSpPr/>
            <p:nvPr/>
          </p:nvSpPr>
          <p:spPr>
            <a:xfrm>
              <a:off x="3996232" y="4639733"/>
              <a:ext cx="220168" cy="1388534"/>
            </a:xfrm>
            <a:custGeom>
              <a:avLst/>
              <a:gdLst>
                <a:gd name="connsiteX0" fmla="*/ 220168 w 220168"/>
                <a:gd name="connsiteY0" fmla="*/ 1388534 h 1388534"/>
                <a:gd name="connsiteX1" fmla="*/ 203235 w 220168"/>
                <a:gd name="connsiteY1" fmla="*/ 1032934 h 1388534"/>
                <a:gd name="connsiteX2" fmla="*/ 186301 w 220168"/>
                <a:gd name="connsiteY2" fmla="*/ 931334 h 1388534"/>
                <a:gd name="connsiteX3" fmla="*/ 84701 w 220168"/>
                <a:gd name="connsiteY3" fmla="*/ 677334 h 1388534"/>
                <a:gd name="connsiteX4" fmla="*/ 16968 w 220168"/>
                <a:gd name="connsiteY4" fmla="*/ 457200 h 1388534"/>
                <a:gd name="connsiteX5" fmla="*/ 35 w 220168"/>
                <a:gd name="connsiteY5" fmla="*/ 0 h 138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168" h="1388534">
                  <a:moveTo>
                    <a:pt x="220168" y="1388534"/>
                  </a:moveTo>
                  <a:cubicBezTo>
                    <a:pt x="214524" y="1270001"/>
                    <a:pt x="212001" y="1151277"/>
                    <a:pt x="203235" y="1032934"/>
                  </a:cubicBezTo>
                  <a:cubicBezTo>
                    <a:pt x="200699" y="998694"/>
                    <a:pt x="197158" y="963906"/>
                    <a:pt x="186301" y="931334"/>
                  </a:cubicBezTo>
                  <a:cubicBezTo>
                    <a:pt x="157464" y="844825"/>
                    <a:pt x="117164" y="762549"/>
                    <a:pt x="84701" y="677334"/>
                  </a:cubicBezTo>
                  <a:cubicBezTo>
                    <a:pt x="57927" y="607051"/>
                    <a:pt x="37521" y="529136"/>
                    <a:pt x="16968" y="457200"/>
                  </a:cubicBezTo>
                  <a:cubicBezTo>
                    <a:pt x="-1576" y="67772"/>
                    <a:pt x="35" y="220268"/>
                    <a:pt x="35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48500" y="1397466"/>
            <a:ext cx="3099516" cy="3914082"/>
            <a:chOff x="5896348" y="1540212"/>
            <a:chExt cx="3417001" cy="4315004"/>
          </a:xfrm>
        </p:grpSpPr>
        <p:sp>
          <p:nvSpPr>
            <p:cNvPr id="48" name="TextBox 47"/>
            <p:cNvSpPr txBox="1"/>
            <p:nvPr/>
          </p:nvSpPr>
          <p:spPr>
            <a:xfrm rot="778567">
              <a:off x="5896348" y="1540212"/>
              <a:ext cx="2839042" cy="471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77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177">
                  <a:latin typeface="Chalkboard" charset="0"/>
                  <a:ea typeface="Chalkboard" charset="0"/>
                  <a:cs typeface="Chalkboard" charset="0"/>
                </a:rPr>
                <a:t>the frontend”</a:t>
              </a:r>
              <a:endParaRPr lang="en-US" sz="2177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20808423">
              <a:off x="7113326" y="5384080"/>
              <a:ext cx="2200023" cy="471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77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177">
                  <a:latin typeface="Chalkboard" charset="0"/>
                  <a:ea typeface="Chalkboard" charset="0"/>
                  <a:cs typeface="Chalkboard" charset="0"/>
                </a:rPr>
                <a:t>the GUI”</a:t>
              </a:r>
              <a:endParaRPr lang="en-US" sz="2177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129867" y="2133600"/>
              <a:ext cx="592666" cy="1574800"/>
            </a:xfrm>
            <a:custGeom>
              <a:avLst/>
              <a:gdLst>
                <a:gd name="connsiteX0" fmla="*/ 16933 w 592666"/>
                <a:gd name="connsiteY0" fmla="*/ 1574800 h 1574800"/>
                <a:gd name="connsiteX1" fmla="*/ 0 w 592666"/>
                <a:gd name="connsiteY1" fmla="*/ 1202267 h 1574800"/>
                <a:gd name="connsiteX2" fmla="*/ 16933 w 592666"/>
                <a:gd name="connsiteY2" fmla="*/ 1151467 h 1574800"/>
                <a:gd name="connsiteX3" fmla="*/ 101600 w 592666"/>
                <a:gd name="connsiteY3" fmla="*/ 931333 h 1574800"/>
                <a:gd name="connsiteX4" fmla="*/ 118533 w 592666"/>
                <a:gd name="connsiteY4" fmla="*/ 880533 h 1574800"/>
                <a:gd name="connsiteX5" fmla="*/ 254000 w 592666"/>
                <a:gd name="connsiteY5" fmla="*/ 660400 h 1574800"/>
                <a:gd name="connsiteX6" fmla="*/ 355600 w 592666"/>
                <a:gd name="connsiteY6" fmla="*/ 558800 h 1574800"/>
                <a:gd name="connsiteX7" fmla="*/ 457200 w 592666"/>
                <a:gd name="connsiteY7" fmla="*/ 406400 h 1574800"/>
                <a:gd name="connsiteX8" fmla="*/ 491066 w 592666"/>
                <a:gd name="connsiteY8" fmla="*/ 355600 h 1574800"/>
                <a:gd name="connsiteX9" fmla="*/ 524933 w 592666"/>
                <a:gd name="connsiteY9" fmla="*/ 304800 h 1574800"/>
                <a:gd name="connsiteX10" fmla="*/ 558800 w 592666"/>
                <a:gd name="connsiteY10" fmla="*/ 203200 h 1574800"/>
                <a:gd name="connsiteX11" fmla="*/ 592666 w 592666"/>
                <a:gd name="connsiteY11" fmla="*/ 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666" h="1574800">
                  <a:moveTo>
                    <a:pt x="16933" y="1574800"/>
                  </a:moveTo>
                  <a:cubicBezTo>
                    <a:pt x="11289" y="1450622"/>
                    <a:pt x="0" y="1326573"/>
                    <a:pt x="0" y="1202267"/>
                  </a:cubicBezTo>
                  <a:cubicBezTo>
                    <a:pt x="0" y="1184418"/>
                    <a:pt x="10666" y="1168180"/>
                    <a:pt x="16933" y="1151467"/>
                  </a:cubicBezTo>
                  <a:cubicBezTo>
                    <a:pt x="44538" y="1077854"/>
                    <a:pt x="73995" y="1004946"/>
                    <a:pt x="101600" y="931333"/>
                  </a:cubicBezTo>
                  <a:cubicBezTo>
                    <a:pt x="107867" y="914620"/>
                    <a:pt x="111502" y="896939"/>
                    <a:pt x="118533" y="880533"/>
                  </a:cubicBezTo>
                  <a:cubicBezTo>
                    <a:pt x="146487" y="815307"/>
                    <a:pt x="218740" y="695660"/>
                    <a:pt x="254000" y="660400"/>
                  </a:cubicBezTo>
                  <a:cubicBezTo>
                    <a:pt x="287867" y="626533"/>
                    <a:pt x="329033" y="598651"/>
                    <a:pt x="355600" y="558800"/>
                  </a:cubicBezTo>
                  <a:lnTo>
                    <a:pt x="457200" y="406400"/>
                  </a:lnTo>
                  <a:lnTo>
                    <a:pt x="491066" y="355600"/>
                  </a:lnTo>
                  <a:lnTo>
                    <a:pt x="524933" y="304800"/>
                  </a:lnTo>
                  <a:cubicBezTo>
                    <a:pt x="536222" y="270933"/>
                    <a:pt x="555248" y="238721"/>
                    <a:pt x="558800" y="203200"/>
                  </a:cubicBezTo>
                  <a:cubicBezTo>
                    <a:pt x="576989" y="21308"/>
                    <a:pt x="550365" y="84604"/>
                    <a:pt x="592666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248400" y="4504267"/>
              <a:ext cx="1676400" cy="694266"/>
            </a:xfrm>
            <a:custGeom>
              <a:avLst/>
              <a:gdLst>
                <a:gd name="connsiteX0" fmla="*/ 0 w 1676400"/>
                <a:gd name="connsiteY0" fmla="*/ 0 h 694266"/>
                <a:gd name="connsiteX1" fmla="*/ 237067 w 1676400"/>
                <a:gd name="connsiteY1" fmla="*/ 33866 h 694266"/>
                <a:gd name="connsiteX2" fmla="*/ 355600 w 1676400"/>
                <a:gd name="connsiteY2" fmla="*/ 67733 h 694266"/>
                <a:gd name="connsiteX3" fmla="*/ 558800 w 1676400"/>
                <a:gd name="connsiteY3" fmla="*/ 220133 h 694266"/>
                <a:gd name="connsiteX4" fmla="*/ 609600 w 1676400"/>
                <a:gd name="connsiteY4" fmla="*/ 254000 h 694266"/>
                <a:gd name="connsiteX5" fmla="*/ 711200 w 1676400"/>
                <a:gd name="connsiteY5" fmla="*/ 338666 h 694266"/>
                <a:gd name="connsiteX6" fmla="*/ 846667 w 1676400"/>
                <a:gd name="connsiteY6" fmla="*/ 389466 h 694266"/>
                <a:gd name="connsiteX7" fmla="*/ 914400 w 1676400"/>
                <a:gd name="connsiteY7" fmla="*/ 406400 h 694266"/>
                <a:gd name="connsiteX8" fmla="*/ 982133 w 1676400"/>
                <a:gd name="connsiteY8" fmla="*/ 440266 h 694266"/>
                <a:gd name="connsiteX9" fmla="*/ 1083733 w 1676400"/>
                <a:gd name="connsiteY9" fmla="*/ 474133 h 694266"/>
                <a:gd name="connsiteX10" fmla="*/ 1151467 w 1676400"/>
                <a:gd name="connsiteY10" fmla="*/ 508000 h 694266"/>
                <a:gd name="connsiteX11" fmla="*/ 1219200 w 1676400"/>
                <a:gd name="connsiteY11" fmla="*/ 524933 h 694266"/>
                <a:gd name="connsiteX12" fmla="*/ 1270000 w 1676400"/>
                <a:gd name="connsiteY12" fmla="*/ 541866 h 694266"/>
                <a:gd name="connsiteX13" fmla="*/ 1320800 w 1676400"/>
                <a:gd name="connsiteY13" fmla="*/ 575733 h 694266"/>
                <a:gd name="connsiteX14" fmla="*/ 1422400 w 1676400"/>
                <a:gd name="connsiteY14" fmla="*/ 609600 h 694266"/>
                <a:gd name="connsiteX15" fmla="*/ 1524000 w 1676400"/>
                <a:gd name="connsiteY15" fmla="*/ 643466 h 694266"/>
                <a:gd name="connsiteX16" fmla="*/ 1625600 w 1676400"/>
                <a:gd name="connsiteY16" fmla="*/ 677333 h 694266"/>
                <a:gd name="connsiteX17" fmla="*/ 1676400 w 1676400"/>
                <a:gd name="connsiteY17" fmla="*/ 694266 h 69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6400" h="694266">
                  <a:moveTo>
                    <a:pt x="0" y="0"/>
                  </a:moveTo>
                  <a:cubicBezTo>
                    <a:pt x="154358" y="38589"/>
                    <a:pt x="-32430" y="-4634"/>
                    <a:pt x="237067" y="33866"/>
                  </a:cubicBezTo>
                  <a:cubicBezTo>
                    <a:pt x="274270" y="39181"/>
                    <a:pt x="319418" y="55673"/>
                    <a:pt x="355600" y="67733"/>
                  </a:cubicBezTo>
                  <a:lnTo>
                    <a:pt x="558800" y="220133"/>
                  </a:lnTo>
                  <a:cubicBezTo>
                    <a:pt x="575211" y="232168"/>
                    <a:pt x="593536" y="241505"/>
                    <a:pt x="609600" y="254000"/>
                  </a:cubicBezTo>
                  <a:cubicBezTo>
                    <a:pt x="644398" y="281065"/>
                    <a:pt x="674008" y="314998"/>
                    <a:pt x="711200" y="338666"/>
                  </a:cubicBezTo>
                  <a:cubicBezTo>
                    <a:pt x="725783" y="347946"/>
                    <a:pt x="817916" y="381251"/>
                    <a:pt x="846667" y="389466"/>
                  </a:cubicBezTo>
                  <a:cubicBezTo>
                    <a:pt x="869044" y="395860"/>
                    <a:pt x="892609" y="398228"/>
                    <a:pt x="914400" y="406400"/>
                  </a:cubicBezTo>
                  <a:cubicBezTo>
                    <a:pt x="938035" y="415263"/>
                    <a:pt x="958696" y="430891"/>
                    <a:pt x="982133" y="440266"/>
                  </a:cubicBezTo>
                  <a:cubicBezTo>
                    <a:pt x="1015278" y="453524"/>
                    <a:pt x="1051803" y="458168"/>
                    <a:pt x="1083733" y="474133"/>
                  </a:cubicBezTo>
                  <a:cubicBezTo>
                    <a:pt x="1106311" y="485422"/>
                    <a:pt x="1127831" y="499137"/>
                    <a:pt x="1151467" y="508000"/>
                  </a:cubicBezTo>
                  <a:cubicBezTo>
                    <a:pt x="1173258" y="516172"/>
                    <a:pt x="1196823" y="518540"/>
                    <a:pt x="1219200" y="524933"/>
                  </a:cubicBezTo>
                  <a:cubicBezTo>
                    <a:pt x="1236363" y="529836"/>
                    <a:pt x="1253067" y="536222"/>
                    <a:pt x="1270000" y="541866"/>
                  </a:cubicBezTo>
                  <a:cubicBezTo>
                    <a:pt x="1286933" y="553155"/>
                    <a:pt x="1302203" y="567467"/>
                    <a:pt x="1320800" y="575733"/>
                  </a:cubicBezTo>
                  <a:cubicBezTo>
                    <a:pt x="1353422" y="590232"/>
                    <a:pt x="1388533" y="598311"/>
                    <a:pt x="1422400" y="609600"/>
                  </a:cubicBezTo>
                  <a:lnTo>
                    <a:pt x="1524000" y="643466"/>
                  </a:lnTo>
                  <a:lnTo>
                    <a:pt x="1625600" y="677333"/>
                  </a:lnTo>
                  <a:lnTo>
                    <a:pt x="1676400" y="694266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</p:grpSp>
    </p:spTree>
    <p:extLst>
      <p:ext uri="{BB962C8B-B14F-4D97-AF65-F5344CB8AC3E}">
        <p14:creationId xmlns:p14="http://schemas.microsoft.com/office/powerpoint/2010/main" val="28431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118793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b="1" dirty="0">
                <a:solidFill>
                  <a:srgbClr val="00B050"/>
                </a:solidFill>
              </a:rPr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81664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16" y="2432465"/>
            <a:ext cx="2058765" cy="1453388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1692086" y="3159159"/>
            <a:ext cx="531891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704511" y="3020073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12641" y="301852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11091" y="3016986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09542" y="3015442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07991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00243" y="3402986"/>
            <a:ext cx="7356826" cy="2053666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stCxn id="18" idx="2"/>
              <a:endCxn id="9" idx="0"/>
            </p:cNvCxnSpPr>
            <p:nvPr/>
          </p:nvCxnSpPr>
          <p:spPr>
            <a:xfrm>
              <a:off x="12945117" y="4845764"/>
              <a:ext cx="1448" cy="127576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1493" y="2795154"/>
            <a:ext cx="1492194" cy="8375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297" y="1844019"/>
            <a:ext cx="1265392" cy="507887"/>
          </a:xfrm>
          <a:prstGeom prst="rect">
            <a:avLst/>
          </a:prstGeom>
        </p:spPr>
      </p:pic>
      <p:pic>
        <p:nvPicPr>
          <p:cNvPr id="7" name="Picture 6" descr="Screen Shot 2014-04-24 at 10.48.48 AM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4" b="89901" l="6176" r="90000">
                        <a14:foregroundMark x1="31765" y1="56291" x2="31765" y2="56291"/>
                        <a14:foregroundMark x1="41471" y1="48510" x2="41471" y2="48510"/>
                        <a14:foregroundMark x1="46324" y1="58609" x2="46324" y2="58609"/>
                        <a14:foregroundMark x1="56029" y1="49338" x2="56029" y2="49338"/>
                        <a14:foregroundMark x1="48088" y1="43046" x2="48088" y2="43046"/>
                        <a14:foregroundMark x1="62206" y1="55464" x2="62206" y2="55464"/>
                        <a14:foregroundMark x1="73676" y1="49338" x2="73676" y2="49338"/>
                        <a14:foregroundMark x1="78824" y1="53974" x2="78824" y2="53974"/>
                        <a14:foregroundMark x1="86471" y1="43874" x2="86471" y2="43874"/>
                        <a14:foregroundMark x1="79559" y1="43046" x2="79559" y2="43046"/>
                        <a14:foregroundMark x1="82647" y1="38411" x2="82647" y2="38411"/>
                        <a14:foregroundMark x1="32794" y1="42219" x2="32794" y2="42219"/>
                        <a14:backgroundMark x1="37647" y1="39901" x2="37647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3" y="1763006"/>
            <a:ext cx="1569835" cy="697191"/>
          </a:xfrm>
          <a:prstGeom prst="rect">
            <a:avLst/>
          </a:prstGeom>
        </p:spPr>
      </p:pic>
      <p:pic>
        <p:nvPicPr>
          <p:cNvPr id="2" name="Picture 1" descr="Screen Shot 2014-06-15 at 5.33.5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37" y="1844019"/>
            <a:ext cx="1400175" cy="48577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091293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1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0" grpId="0" animBg="1"/>
      <p:bldP spid="3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84" y="2679297"/>
            <a:ext cx="1028700" cy="102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H="1">
            <a:off x="1692086" y="3159159"/>
            <a:ext cx="531891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704511" y="3020073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12641" y="301852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11091" y="3016986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09542" y="3015442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07991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1493" y="2795154"/>
            <a:ext cx="1492194" cy="83757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343574" y="1758574"/>
            <a:ext cx="1911335" cy="103658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07181" latinLnBrk="1" hangingPunct="0"/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sym typeface="Gill Sans"/>
              </a:rPr>
              <a:t>My Java </a:t>
            </a:r>
          </a:p>
          <a:p>
            <a:pPr algn="ctr" defTabSz="307181" latinLnBrk="1" hangingPunct="0"/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sym typeface="Gill Sans"/>
              </a:rPr>
              <a:t>Program</a:t>
            </a:r>
          </a:p>
        </p:txBody>
      </p:sp>
      <p:sp>
        <p:nvSpPr>
          <p:cNvPr id="30" name="Cloud 29"/>
          <p:cNvSpPr/>
          <p:nvPr/>
        </p:nvSpPr>
        <p:spPr>
          <a:xfrm>
            <a:off x="5708785" y="1532811"/>
            <a:ext cx="3193037" cy="103658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07181" latinLnBrk="1" hangingPunct="0"/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sym typeface="Gill Sans"/>
              </a:rPr>
              <a:t>Someone </a:t>
            </a: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else’s </a:t>
            </a:r>
          </a:p>
          <a:p>
            <a:pPr algn="ctr" defTabSz="307181" latinLnBrk="1" hangingPunct="0"/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sym typeface="Gill Sans"/>
              </a:rPr>
              <a:t>Java Program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91293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6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13" grpId="0" animBg="1"/>
      <p:bldP spid="1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1259640" y="3237703"/>
            <a:ext cx="7743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141661" y="3013101"/>
            <a:ext cx="1186685" cy="176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14103" y="3125337"/>
            <a:ext cx="708647" cy="2824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092772" y="3527001"/>
            <a:ext cx="777094" cy="1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927733" y="2877654"/>
            <a:ext cx="7356826" cy="1396571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430682" y="2856553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28772" y="285512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2" y="250038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5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2E168A-D15E-3645-A6E4-DB8D60A9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49" y="1099870"/>
            <a:ext cx="3948869" cy="47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9447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2E168A-D15E-3645-A6E4-DB8D60A9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49" y="1099870"/>
            <a:ext cx="3948869" cy="47454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F33F4E-AF18-884D-A390-822D238D6700}"/>
              </a:ext>
            </a:extLst>
          </p:cNvPr>
          <p:cNvGrpSpPr/>
          <p:nvPr/>
        </p:nvGrpSpPr>
        <p:grpSpPr>
          <a:xfrm rot="5400000">
            <a:off x="2123519" y="1510233"/>
            <a:ext cx="4633729" cy="3948869"/>
            <a:chOff x="1828800" y="957030"/>
            <a:chExt cx="12598400" cy="716713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828800" y="2020188"/>
              <a:ext cx="12598400" cy="35994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828800" y="3070736"/>
              <a:ext cx="12598400" cy="1262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1828800" y="4097910"/>
              <a:ext cx="12598400" cy="7431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828800" y="5186774"/>
              <a:ext cx="12598400" cy="50936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828800" y="6252264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359349" y="957030"/>
              <a:ext cx="3755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864481" y="957030"/>
              <a:ext cx="18544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350607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11860258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828800" y="7315645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56825349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813391" y="857250"/>
            <a:ext cx="7440132" cy="51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65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927733" y="2877654"/>
            <a:ext cx="7356826" cy="1396571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0" name="Straight Connector 39"/>
            <p:cNvCxnSpPr>
              <a:stCxn id="57" idx="6"/>
              <a:endCxn id="4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8" name="Straight Connector 47"/>
            <p:cNvCxnSpPr>
              <a:stCxn id="49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0" name="Straight Connector 49"/>
            <p:cNvCxnSpPr>
              <a:stCxn id="56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7" name="Oval 56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damaged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3090" y="2863307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5" name="Rectangle 3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2541" y="285991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8" name="Rectangle 37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29792" y="2544612"/>
            <a:ext cx="1595619" cy="433081"/>
            <a:chOff x="3329942" y="3097260"/>
            <a:chExt cx="1595619" cy="577441"/>
          </a:xfrm>
        </p:grpSpPr>
        <p:sp>
          <p:nvSpPr>
            <p:cNvPr id="6" name="Explosion 1 5"/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C825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?!%%*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0" name="Picture 59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2" y="250038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2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27733" y="2877654"/>
            <a:ext cx="7356826" cy="1396571"/>
            <a:chOff x="1440388" y="5124530"/>
            <a:chExt cx="11770921" cy="2234514"/>
          </a:xfrm>
        </p:grpSpPr>
        <p:sp>
          <p:nvSpPr>
            <p:cNvPr id="25" name="Can 24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31" name="Straight Connector 30"/>
            <p:cNvCxnSpPr>
              <a:stCxn id="48" idx="6"/>
              <a:endCxn id="3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Packets may arrive </a:t>
            </a:r>
            <a:r>
              <a:rPr lang="en-US" sz="4000" dirty="0">
                <a:solidFill>
                  <a:srgbClr val="C82506"/>
                </a:solidFill>
              </a:rPr>
              <a:t>out of order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27856" y="2874427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75" dirty="0">
                  <a:solidFill>
                    <a:srgbClr val="C82506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26121" y="2879064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7" name="Rectangle 36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250" dirty="0">
                  <a:solidFill>
                    <a:srgbClr val="C82506"/>
                  </a:solidFill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pic>
        <p:nvPicPr>
          <p:cNvPr id="49" name="Picture 48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2" y="250038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7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27733" y="2877654"/>
            <a:ext cx="7356826" cy="1396571"/>
            <a:chOff x="1440388" y="5124530"/>
            <a:chExt cx="11770921" cy="2234514"/>
          </a:xfrm>
        </p:grpSpPr>
        <p:sp>
          <p:nvSpPr>
            <p:cNvPr id="30" name="Can 29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34" name="Straight Connector 33"/>
            <p:cNvCxnSpPr>
              <a:stCxn id="51" idx="6"/>
              <a:endCxn id="37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n 36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6" name="Straight Connector 45"/>
            <p:cNvCxnSpPr>
              <a:stCxn id="4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9" name="Straight Connector 48"/>
            <p:cNvCxnSpPr>
              <a:stCxn id="50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1" name="Oval 50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duplicated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36863" y="283729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3" name="Rectangle 32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09788" y="283729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41" name="Rectangle 40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sp>
        <p:nvSpPr>
          <p:cNvPr id="43" name="12-Point Star 42"/>
          <p:cNvSpPr/>
          <p:nvPr/>
        </p:nvSpPr>
        <p:spPr>
          <a:xfrm>
            <a:off x="1320966" y="2255920"/>
            <a:ext cx="2294285" cy="58493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8" tIns="40819" rIns="81638" bIns="40819"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Duplicate</a:t>
            </a:r>
          </a:p>
        </p:txBody>
      </p:sp>
      <p:pic>
        <p:nvPicPr>
          <p:cNvPr id="52" name="Picture 5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2" y="250038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9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B050"/>
                </a:solidFill>
              </a:rPr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334235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27733" y="2877654"/>
            <a:ext cx="7356826" cy="1396571"/>
            <a:chOff x="1440388" y="5124530"/>
            <a:chExt cx="11770921" cy="2234514"/>
          </a:xfrm>
        </p:grpSpPr>
        <p:sp>
          <p:nvSpPr>
            <p:cNvPr id="38" name="Can 3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6" name="Straight Connector 45"/>
            <p:cNvCxnSpPr>
              <a:stCxn id="60" idx="6"/>
              <a:endCxn id="4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3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n 52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4" name="Straight Connector 53"/>
            <p:cNvCxnSpPr>
              <a:stCxn id="55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n 54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6" name="Straight Connector 55"/>
            <p:cNvCxnSpPr>
              <a:stCxn id="57" idx="2"/>
              <a:endCxn id="53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may not arrive at all!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445623" y="2965754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7319" y="2965754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sp>
        <p:nvSpPr>
          <p:cNvPr id="7" name="12-Point Star 6"/>
          <p:cNvSpPr/>
          <p:nvPr/>
        </p:nvSpPr>
        <p:spPr>
          <a:xfrm>
            <a:off x="5803769" y="3310275"/>
            <a:ext cx="1266858" cy="58493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8" tIns="40819" rIns="81638" bIns="40819" rtlCol="0" anchor="ctr"/>
          <a:lstStyle/>
          <a:p>
            <a:pPr algn="ctr"/>
            <a:r>
              <a:rPr lang="en-US" sz="1013" dirty="0">
                <a:solidFill>
                  <a:srgbClr val="FFFF00"/>
                </a:solidFill>
              </a:rPr>
              <a:t>Full</a:t>
            </a:r>
          </a:p>
        </p:txBody>
      </p:sp>
      <p:pic>
        <p:nvPicPr>
          <p:cNvPr id="62" name="Picture 6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2" y="250038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003" y="2679297"/>
            <a:ext cx="1028700" cy="102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6704511" y="282436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12641" y="2822824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11091" y="2821281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09542" y="2819737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07991" y="2818193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00243" y="3207281"/>
            <a:ext cx="7356826" cy="2053666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1493" y="2599449"/>
            <a:ext cx="1492194" cy="83757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440190" y="3035054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48320" y="3033510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46770" y="3031966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45220" y="3030423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43670" y="302887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Unreliable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7583" y="2228843"/>
            <a:ext cx="5347554" cy="386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algn="ctr" defTabSz="307181" latinLnBrk="1" hangingPunct="0"/>
            <a:r>
              <a:rPr lang="en-US" sz="2138" dirty="0">
                <a:solidFill>
                  <a:srgbClr val="000000"/>
                </a:solidFill>
                <a:sym typeface="Gill Sans"/>
              </a:rPr>
              <a:t>Applications send and receive data in packets</a:t>
            </a:r>
            <a:r>
              <a:rPr lang="is-IS" sz="2138" dirty="0">
                <a:solidFill>
                  <a:srgbClr val="000000"/>
                </a:solidFill>
                <a:sym typeface="Gill Sans"/>
              </a:rPr>
              <a:t>….</a:t>
            </a:r>
            <a:endParaRPr lang="en-US" sz="2138" dirty="0">
              <a:solidFill>
                <a:srgbClr val="000000"/>
              </a:solidFill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47593" y="3436995"/>
            <a:ext cx="4014496" cy="386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algn="ctr" defTabSz="307181" latinLnBrk="1" hangingPunct="0"/>
            <a:r>
              <a:rPr lang="en-US" sz="1013" dirty="0">
                <a:solidFill>
                  <a:srgbClr val="000000"/>
                </a:solidFill>
              </a:rPr>
              <a:t>…</a:t>
            </a:r>
            <a:r>
              <a:rPr lang="en-US" sz="2138" dirty="0">
                <a:solidFill>
                  <a:srgbClr val="000000"/>
                </a:solidFill>
                <a:sym typeface="Gill Sans"/>
              </a:rPr>
              <a:t>over an Internet that is unreliable.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611701-DCAF-3B4E-BDD6-2D2DDF3B38D7}"/>
              </a:ext>
            </a:extLst>
          </p:cNvPr>
          <p:cNvSpPr txBox="1"/>
          <p:nvPr/>
        </p:nvSpPr>
        <p:spPr>
          <a:xfrm>
            <a:off x="1099945" y="5856131"/>
            <a:ext cx="6503191" cy="386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algn="ctr" defTabSz="307181" latinLnBrk="1" hangingPunct="0"/>
            <a:r>
              <a:rPr lang="en-US" sz="2138" dirty="0">
                <a:solidFill>
                  <a:srgbClr val="000000"/>
                </a:solidFill>
                <a:sym typeface="Gill Sans"/>
              </a:rPr>
              <a:t>Software on the devices themselves compensates for this.</a:t>
            </a:r>
          </a:p>
        </p:txBody>
      </p:sp>
    </p:spTree>
    <p:extLst>
      <p:ext uri="{BB962C8B-B14F-4D97-AF65-F5344CB8AC3E}">
        <p14:creationId xmlns:p14="http://schemas.microsoft.com/office/powerpoint/2010/main" val="56529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659724-067A-3246-AA60-7FC32142D0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send a message to Chris over the “</a:t>
            </a:r>
            <a:r>
              <a:rPr lang="en-US" dirty="0" err="1"/>
              <a:t>CSBridgeNet</a:t>
            </a:r>
            <a:r>
              <a:rPr lang="en-US" dirty="0"/>
              <a:t>”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71F92A7-B179-4B40-84A3-46A939EC9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69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b="1" dirty="0">
                <a:solidFill>
                  <a:srgbClr val="00B050"/>
                </a:solidFill>
              </a:rPr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494446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9" name="Can 8"/>
          <p:cNvSpPr/>
          <p:nvPr/>
        </p:nvSpPr>
        <p:spPr>
          <a:xfrm>
            <a:off x="3491928" y="373411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94413" y="3208894"/>
            <a:ext cx="8643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3872928" y="4496117"/>
            <a:ext cx="1307425" cy="1752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8389" y="124968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398776" y="234696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0551" y="141732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5797296" y="222504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9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4336" y="1267107"/>
            <a:ext cx="7528320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8576" y="3011612"/>
            <a:ext cx="9635328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0512" y="4656669"/>
            <a:ext cx="7528320" cy="143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04128" y="303049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76480" y="4717026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17952" y="141040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869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4336" y="1267107"/>
            <a:ext cx="7528320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request) 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8576" y="3011612"/>
            <a:ext cx="9635328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0512" y="4656669"/>
            <a:ext cx="7528320" cy="143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04128" y="303049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76480" y="4717026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17952" y="141040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54989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4336" y="1267107"/>
            <a:ext cx="7528320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0512" y="4656669"/>
            <a:ext cx="7528320" cy="143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Oval 8"/>
          <p:cNvSpPr/>
          <p:nvPr/>
        </p:nvSpPr>
        <p:spPr>
          <a:xfrm>
            <a:off x="276480" y="4717026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17952" y="141040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E5561D-30A6-B84F-B3A1-E2D8CD003ACA}"/>
              </a:ext>
            </a:extLst>
          </p:cNvPr>
          <p:cNvSpPr/>
          <p:nvPr/>
        </p:nvSpPr>
        <p:spPr>
          <a:xfrm>
            <a:off x="1368576" y="3011612"/>
            <a:ext cx="9635328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74340D-FF8F-8C43-BA61-087067FE1D16}"/>
              </a:ext>
            </a:extLst>
          </p:cNvPr>
          <p:cNvSpPr/>
          <p:nvPr/>
        </p:nvSpPr>
        <p:spPr>
          <a:xfrm>
            <a:off x="304128" y="303049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44215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3E3B0-66F0-CB40-9110-C26DDD74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91" y="1042517"/>
            <a:ext cx="7877434" cy="5232457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C27B6E0-7AF4-7046-8AB9-9BD54B2D3A20}"/>
              </a:ext>
            </a:extLst>
          </p:cNvPr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Port?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ABBB996F-ED9A-574B-BF4D-52BED9EA1A42}"/>
              </a:ext>
            </a:extLst>
          </p:cNvPr>
          <p:cNvSpPr/>
          <p:nvPr/>
        </p:nvSpPr>
        <p:spPr>
          <a:xfrm>
            <a:off x="3200659" y="2989397"/>
            <a:ext cx="1935360" cy="255744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FD7FE-0234-C24E-90EF-2D7B6FF8A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6260" y="3680597"/>
            <a:ext cx="1185948" cy="15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9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4336" y="1267107"/>
            <a:ext cx="7528320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8576" y="3011612"/>
            <a:ext cx="9635328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0512" y="4656669"/>
            <a:ext cx="7528320" cy="143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04128" y="303049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76480" y="4717026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17952" y="141040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0777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/>
              <a:t>How does your phone communicate with Facebook?</a:t>
            </a:r>
          </a:p>
        </p:txBody>
      </p:sp>
    </p:spTree>
    <p:extLst>
      <p:ext uri="{BB962C8B-B14F-4D97-AF65-F5344CB8AC3E}">
        <p14:creationId xmlns:p14="http://schemas.microsoft.com/office/powerpoint/2010/main" val="2010419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3" y="1299817"/>
            <a:ext cx="3040367" cy="2158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601" y="3705193"/>
            <a:ext cx="3959738" cy="594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66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4" y="499996"/>
            <a:ext cx="3094076" cy="2939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9977" y="1368937"/>
            <a:ext cx="5234125" cy="1767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177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39136" y="4576104"/>
            <a:ext cx="80455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9425" y="5018473"/>
            <a:ext cx="8432117" cy="1097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</a:p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7241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b="1" i="1" dirty="0">
                <a:solidFill>
                  <a:srgbClr val="00B050"/>
                </a:solidFill>
              </a:rPr>
              <a:t>Demo:</a:t>
            </a:r>
            <a:r>
              <a:rPr lang="en-US" sz="3600" b="1" dirty="0">
                <a:solidFill>
                  <a:srgbClr val="00B050"/>
                </a:solidFill>
              </a:rPr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784945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A3C0-1307-9740-93F4-3C6498BC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6517-EF12-D54A-8222-379DD7E1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EchoServer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ConsoleProgram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server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(this, 8090);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server.start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("Starting server...");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requestMade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(Request request)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String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request.getCommand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cmd.length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"Your command was " +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" chars long.";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391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A3C0-1307-9740-93F4-3C6498BC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6517-EF12-D54A-8222-379DD7E1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ConsoleProgram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SimpleServerListener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server = new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(this, 8090);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server.start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("Starting server...");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requestMade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(Request request)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String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request.getCommand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cmd.length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"Your command was " +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" chars long.";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8161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A3C0-1307-9740-93F4-3C6498BC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6517-EF12-D54A-8222-379DD7E1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ConsoleProgram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SimpleServerListener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server = new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(this, 8090);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server.start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("Starting server...");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requestMade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(Request request)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String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request.getCommand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cmd.length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"Your command was " +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" chars long.";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6710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A3C0-1307-9740-93F4-3C6498BC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6517-EF12-D54A-8222-379DD7E1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ConsoleProgram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SimpleServerListener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server = new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(this, 8090);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server.start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("Starting server...");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String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requestMade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(Request request)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String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request.getCommand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cmd.length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"Your command was " +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" chars long.";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7443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A3C0-1307-9740-93F4-3C6498BC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6517-EF12-D54A-8222-379DD7E1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EchoServer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ConsoleProgram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server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(this, 8090);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server.start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("Starting server...");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requestMade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(Request request)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String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request.getCommand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cmd.length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"Your command was " +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" chars long.";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5334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Echo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97" y="1652808"/>
            <a:ext cx="7153344" cy="3437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5896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67" y="1379408"/>
            <a:ext cx="1010937" cy="13102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38176" y="2789108"/>
            <a:ext cx="4511155" cy="3825240"/>
            <a:chOff x="76085" y="3688080"/>
            <a:chExt cx="4511155" cy="3825240"/>
          </a:xfrm>
        </p:grpSpPr>
        <p:grpSp>
          <p:nvGrpSpPr>
            <p:cNvPr id="7" name="Group 6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2926080"/>
            <a:ext cx="4511155" cy="3825240"/>
            <a:chOff x="76085" y="3688080"/>
            <a:chExt cx="4511155" cy="3825240"/>
          </a:xfrm>
        </p:grpSpPr>
        <p:grpSp>
          <p:nvGrpSpPr>
            <p:cNvPr id="16" name="Group 15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7" name="Freeform 16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239331" y="3154868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world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915" y="32613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Hello world</a:t>
            </a:r>
          </a:p>
        </p:txBody>
      </p:sp>
      <p:sp>
        <p:nvSpPr>
          <p:cNvPr id="28" name="Freeform 27"/>
          <p:cNvSpPr/>
          <p:nvPr/>
        </p:nvSpPr>
        <p:spPr>
          <a:xfrm>
            <a:off x="2548666" y="1527230"/>
            <a:ext cx="1234440" cy="1313318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048006" y="1735712"/>
            <a:ext cx="1283932" cy="95396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0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Clients on one slide</a:t>
            </a:r>
          </a:p>
        </p:txBody>
      </p:sp>
    </p:spTree>
    <p:extLst>
      <p:ext uri="{BB962C8B-B14F-4D97-AF65-F5344CB8AC3E}">
        <p14:creationId xmlns:p14="http://schemas.microsoft.com/office/powerpoint/2010/main" val="256652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/>
              <a:t>The Java program on your </a:t>
            </a:r>
            <a:r>
              <a:rPr lang="en-US" sz="8400" b="1" dirty="0"/>
              <a:t>phone</a:t>
            </a:r>
            <a:r>
              <a:rPr lang="en-US" sz="8400" dirty="0"/>
              <a:t> talks to the Java program at </a:t>
            </a:r>
            <a:r>
              <a:rPr lang="en-US" sz="8400" b="1" dirty="0"/>
              <a:t>Facebook</a:t>
            </a:r>
            <a:r>
              <a:rPr lang="en-US" sz="8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979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FF0000"/>
                </a:solidFill>
                <a:latin typeface="Monaco" charset="0"/>
              </a:rPr>
              <a:t>Request example = </a:t>
            </a:r>
            <a:r>
              <a:rPr lang="en-US" sz="1633" b="1" dirty="0">
                <a:solidFill>
                  <a:srgbClr val="FF0000"/>
                </a:solidFill>
                <a:latin typeface="Monaco" charset="0"/>
              </a:rPr>
              <a:t>new Request("</a:t>
            </a:r>
            <a:r>
              <a:rPr lang="en-US" sz="1633" b="1" dirty="0" err="1">
                <a:solidFill>
                  <a:srgbClr val="FF0000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FF0000"/>
                </a:solidFill>
                <a:latin typeface="Monaco" charset="0"/>
              </a:rPr>
              <a:t>example.addParam</a:t>
            </a:r>
            <a:r>
              <a:rPr lang="en-US" sz="1633" dirty="0">
                <a:solidFill>
                  <a:srgbClr val="FF0000"/>
                </a:solidFill>
                <a:latin typeface="Monaco" charset="0"/>
              </a:rPr>
              <a:t>("name", "</a:t>
            </a:r>
            <a:r>
              <a:rPr lang="en-US" sz="1633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239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FF0000"/>
                </a:solidFill>
                <a:latin typeface="Monaco" charset="0"/>
              </a:rPr>
              <a:t>String result = </a:t>
            </a:r>
            <a:r>
              <a:rPr lang="en-US" sz="1633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FF0000"/>
                </a:solidFill>
                <a:latin typeface="Monaco" charset="0"/>
              </a:rPr>
              <a:t>HOST, </a:t>
            </a:r>
            <a:r>
              <a:rPr lang="en-US" sz="1633" b="1" dirty="0">
                <a:solidFill>
                  <a:srgbClr val="FF0000"/>
                </a:solidFill>
                <a:latin typeface="Monaco" charset="0"/>
              </a:rPr>
              <a:t>example);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401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174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FF000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9906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FF0000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449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FF0000"/>
                </a:solidFill>
                <a:latin typeface="Monaco" charset="0"/>
              </a:rPr>
              <a:t>String result 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748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rgbClr val="7030A0"/>
                </a:solidFill>
                <a:latin typeface="Monaco" charset="0"/>
              </a:rPr>
              <a:t>try </a:t>
            </a:r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rgbClr val="7030A0"/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rgbClr val="FF0000"/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633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23622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1143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CDD6C-A700-4142-9F76-3DEBC55E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Echo Client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F9EFA-9A43-EC4E-AB89-E54E8421D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52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b="1" i="1" dirty="0">
                <a:solidFill>
                  <a:srgbClr val="00B050"/>
                </a:solidFill>
              </a:rPr>
              <a:t>Demo:</a:t>
            </a:r>
            <a:r>
              <a:rPr lang="en-US" sz="3600" b="1" dirty="0">
                <a:solidFill>
                  <a:srgbClr val="00B050"/>
                </a:solidFill>
              </a:rPr>
              <a:t> Chat</a:t>
            </a:r>
            <a:endParaRPr lang="en-US" sz="36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2779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80" y="1981800"/>
            <a:ext cx="8467200" cy="2880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Chat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80776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0340" y="6330301"/>
            <a:ext cx="66557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* Android phones run Java. So do Facebook servers!</a:t>
            </a:r>
          </a:p>
        </p:txBody>
      </p:sp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726713" y="1967256"/>
            <a:ext cx="2350220" cy="36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1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00C80A-215C-384E-B96E-8F8F46E0B18D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8385" y="249192"/>
            <a:ext cx="2036135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84737" y="5364072"/>
            <a:ext cx="1270925" cy="371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4" dirty="0"/>
              <a:t>Hello world</a:t>
            </a:r>
          </a:p>
        </p:txBody>
      </p:sp>
      <p:sp>
        <p:nvSpPr>
          <p:cNvPr id="27" name="Freeform 26"/>
          <p:cNvSpPr/>
          <p:nvPr/>
        </p:nvSpPr>
        <p:spPr>
          <a:xfrm>
            <a:off x="2515968" y="5281129"/>
            <a:ext cx="787968" cy="58293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8" name="Freeform 27"/>
          <p:cNvSpPr/>
          <p:nvPr/>
        </p:nvSpPr>
        <p:spPr>
          <a:xfrm>
            <a:off x="1562112" y="1364129"/>
            <a:ext cx="1119744" cy="1912520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9" name="TextBox 28"/>
          <p:cNvSpPr txBox="1"/>
          <p:nvPr/>
        </p:nvSpPr>
        <p:spPr>
          <a:xfrm>
            <a:off x="387073" y="1977192"/>
            <a:ext cx="3550972" cy="762388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=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126281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B2CC73D-B257-DC46-8DC6-7265EDA295C4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8385" y="249193"/>
            <a:ext cx="3046027" cy="1097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4866049" y="1368936"/>
            <a:ext cx="1700845" cy="165888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30" name="TextBox 29"/>
          <p:cNvSpPr txBox="1"/>
          <p:nvPr/>
        </p:nvSpPr>
        <p:spPr>
          <a:xfrm>
            <a:off x="5515777" y="1852776"/>
            <a:ext cx="1699504" cy="762388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index = 0</a:t>
            </a:r>
          </a:p>
        </p:txBody>
      </p:sp>
    </p:spTree>
    <p:extLst>
      <p:ext uri="{BB962C8B-B14F-4D97-AF65-F5344CB8AC3E}">
        <p14:creationId xmlns:p14="http://schemas.microsoft.com/office/powerpoint/2010/main" val="254955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FBBA920-51C5-8D4D-829F-73963A2D003B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8385" y="249193"/>
            <a:ext cx="3046027" cy="1097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4658689" y="1714536"/>
            <a:ext cx="1660841" cy="1230336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6" name="TextBox 25"/>
          <p:cNvSpPr txBox="1"/>
          <p:nvPr/>
        </p:nvSpPr>
        <p:spPr>
          <a:xfrm>
            <a:off x="5515777" y="1852777"/>
            <a:ext cx="2877711" cy="427361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[C: Hello world]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57248" y="3525480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9440" y="3788136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263757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F2A18DB-DDC5-7B44-B3F0-9A1BD84404BD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783104" y="1313640"/>
            <a:ext cx="1437696" cy="1658880"/>
          </a:xfrm>
          <a:custGeom>
            <a:avLst/>
            <a:gdLst>
              <a:gd name="connsiteX0" fmla="*/ 1584960 w 1584960"/>
              <a:gd name="connsiteY0" fmla="*/ 1828800 h 1828800"/>
              <a:gd name="connsiteX1" fmla="*/ 1569720 w 1584960"/>
              <a:gd name="connsiteY1" fmla="*/ 1325880 h 1828800"/>
              <a:gd name="connsiteX2" fmla="*/ 1554480 w 1584960"/>
              <a:gd name="connsiteY2" fmla="*/ 1280160 h 1828800"/>
              <a:gd name="connsiteX3" fmla="*/ 1463040 w 1584960"/>
              <a:gd name="connsiteY3" fmla="*/ 1127760 h 1828800"/>
              <a:gd name="connsiteX4" fmla="*/ 1432560 w 1584960"/>
              <a:gd name="connsiteY4" fmla="*/ 1066800 h 1828800"/>
              <a:gd name="connsiteX5" fmla="*/ 1310640 w 1584960"/>
              <a:gd name="connsiteY5" fmla="*/ 944880 h 1828800"/>
              <a:gd name="connsiteX6" fmla="*/ 1127760 w 1584960"/>
              <a:gd name="connsiteY6" fmla="*/ 746760 h 1828800"/>
              <a:gd name="connsiteX7" fmla="*/ 1082040 w 1584960"/>
              <a:gd name="connsiteY7" fmla="*/ 701040 h 1828800"/>
              <a:gd name="connsiteX8" fmla="*/ 1021080 w 1584960"/>
              <a:gd name="connsiteY8" fmla="*/ 655320 h 1828800"/>
              <a:gd name="connsiteX9" fmla="*/ 838200 w 1584960"/>
              <a:gd name="connsiteY9" fmla="*/ 457200 h 1828800"/>
              <a:gd name="connsiteX10" fmla="*/ 716280 w 1584960"/>
              <a:gd name="connsiteY10" fmla="*/ 396240 h 1828800"/>
              <a:gd name="connsiteX11" fmla="*/ 563880 w 1584960"/>
              <a:gd name="connsiteY11" fmla="*/ 335280 h 1828800"/>
              <a:gd name="connsiteX12" fmla="*/ 518160 w 1584960"/>
              <a:gd name="connsiteY12" fmla="*/ 304800 h 1828800"/>
              <a:gd name="connsiteX13" fmla="*/ 411480 w 1584960"/>
              <a:gd name="connsiteY13" fmla="*/ 274320 h 1828800"/>
              <a:gd name="connsiteX14" fmla="*/ 350520 w 1584960"/>
              <a:gd name="connsiteY14" fmla="*/ 243840 h 1828800"/>
              <a:gd name="connsiteX15" fmla="*/ 259080 w 1584960"/>
              <a:gd name="connsiteY15" fmla="*/ 213360 h 1828800"/>
              <a:gd name="connsiteX16" fmla="*/ 60960 w 1584960"/>
              <a:gd name="connsiteY16" fmla="*/ 167640 h 1828800"/>
              <a:gd name="connsiteX17" fmla="*/ 45720 w 1584960"/>
              <a:gd name="connsiteY17" fmla="*/ 274320 h 1828800"/>
              <a:gd name="connsiteX18" fmla="*/ 15240 w 1584960"/>
              <a:gd name="connsiteY18" fmla="*/ 320040 h 1828800"/>
              <a:gd name="connsiteX19" fmla="*/ 0 w 1584960"/>
              <a:gd name="connsiteY19" fmla="*/ 365760 h 1828800"/>
              <a:gd name="connsiteX20" fmla="*/ 15240 w 1584960"/>
              <a:gd name="connsiteY20" fmla="*/ 304800 h 1828800"/>
              <a:gd name="connsiteX21" fmla="*/ 45720 w 1584960"/>
              <a:gd name="connsiteY21" fmla="*/ 167640 h 1828800"/>
              <a:gd name="connsiteX22" fmla="*/ 60960 w 1584960"/>
              <a:gd name="connsiteY22" fmla="*/ 106680 h 1828800"/>
              <a:gd name="connsiteX23" fmla="*/ 91440 w 1584960"/>
              <a:gd name="connsiteY23" fmla="*/ 45720 h 1828800"/>
              <a:gd name="connsiteX24" fmla="*/ 167640 w 1584960"/>
              <a:gd name="connsiteY24" fmla="*/ 30480 h 1828800"/>
              <a:gd name="connsiteX25" fmla="*/ 274320 w 1584960"/>
              <a:gd name="connsiteY25" fmla="*/ 15240 h 1828800"/>
              <a:gd name="connsiteX26" fmla="*/ 365760 w 1584960"/>
              <a:gd name="connsiteY26" fmla="*/ 0 h 1828800"/>
              <a:gd name="connsiteX27" fmla="*/ 670560 w 1584960"/>
              <a:gd name="connsiteY27" fmla="*/ 15240 h 1828800"/>
              <a:gd name="connsiteX28" fmla="*/ 792480 w 1584960"/>
              <a:gd name="connsiteY28" fmla="*/ 4572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84960" h="1828800">
                <a:moveTo>
                  <a:pt x="1584960" y="1828800"/>
                </a:moveTo>
                <a:cubicBezTo>
                  <a:pt x="1579880" y="1661160"/>
                  <a:pt x="1579023" y="1493339"/>
                  <a:pt x="1569720" y="1325880"/>
                </a:cubicBezTo>
                <a:cubicBezTo>
                  <a:pt x="1568829" y="1309840"/>
                  <a:pt x="1562096" y="1294304"/>
                  <a:pt x="1554480" y="1280160"/>
                </a:cubicBezTo>
                <a:cubicBezTo>
                  <a:pt x="1526393" y="1227999"/>
                  <a:pt x="1489534" y="1180748"/>
                  <a:pt x="1463040" y="1127760"/>
                </a:cubicBezTo>
                <a:cubicBezTo>
                  <a:pt x="1452880" y="1107440"/>
                  <a:pt x="1447104" y="1084253"/>
                  <a:pt x="1432560" y="1066800"/>
                </a:cubicBezTo>
                <a:cubicBezTo>
                  <a:pt x="1395766" y="1022648"/>
                  <a:pt x="1345124" y="990859"/>
                  <a:pt x="1310640" y="944880"/>
                </a:cubicBezTo>
                <a:cubicBezTo>
                  <a:pt x="1226125" y="832194"/>
                  <a:pt x="1282881" y="901881"/>
                  <a:pt x="1127760" y="746760"/>
                </a:cubicBezTo>
                <a:cubicBezTo>
                  <a:pt x="1112520" y="731520"/>
                  <a:pt x="1099282" y="713972"/>
                  <a:pt x="1082040" y="701040"/>
                </a:cubicBezTo>
                <a:cubicBezTo>
                  <a:pt x="1061720" y="685800"/>
                  <a:pt x="1039041" y="673281"/>
                  <a:pt x="1021080" y="655320"/>
                </a:cubicBezTo>
                <a:cubicBezTo>
                  <a:pt x="912988" y="547228"/>
                  <a:pt x="1053339" y="600626"/>
                  <a:pt x="838200" y="457200"/>
                </a:cubicBezTo>
                <a:cubicBezTo>
                  <a:pt x="753671" y="400847"/>
                  <a:pt x="833453" y="449501"/>
                  <a:pt x="716280" y="396240"/>
                </a:cubicBezTo>
                <a:cubicBezTo>
                  <a:pt x="581623" y="335032"/>
                  <a:pt x="672948" y="362547"/>
                  <a:pt x="563880" y="335280"/>
                </a:cubicBezTo>
                <a:cubicBezTo>
                  <a:pt x="548640" y="325120"/>
                  <a:pt x="534543" y="312991"/>
                  <a:pt x="518160" y="304800"/>
                </a:cubicBezTo>
                <a:cubicBezTo>
                  <a:pt x="481316" y="286378"/>
                  <a:pt x="450543" y="288969"/>
                  <a:pt x="411480" y="274320"/>
                </a:cubicBezTo>
                <a:cubicBezTo>
                  <a:pt x="390208" y="266343"/>
                  <a:pt x="371614" y="252277"/>
                  <a:pt x="350520" y="243840"/>
                </a:cubicBezTo>
                <a:cubicBezTo>
                  <a:pt x="320689" y="231908"/>
                  <a:pt x="290249" y="221152"/>
                  <a:pt x="259080" y="213360"/>
                </a:cubicBezTo>
                <a:cubicBezTo>
                  <a:pt x="112030" y="176598"/>
                  <a:pt x="178237" y="191095"/>
                  <a:pt x="60960" y="167640"/>
                </a:cubicBezTo>
                <a:cubicBezTo>
                  <a:pt x="55880" y="203200"/>
                  <a:pt x="56042" y="239914"/>
                  <a:pt x="45720" y="274320"/>
                </a:cubicBezTo>
                <a:cubicBezTo>
                  <a:pt x="40457" y="291864"/>
                  <a:pt x="23431" y="303657"/>
                  <a:pt x="15240" y="320040"/>
                </a:cubicBezTo>
                <a:cubicBezTo>
                  <a:pt x="8056" y="334408"/>
                  <a:pt x="0" y="381824"/>
                  <a:pt x="0" y="365760"/>
                </a:cubicBezTo>
                <a:cubicBezTo>
                  <a:pt x="0" y="344815"/>
                  <a:pt x="10160" y="325120"/>
                  <a:pt x="15240" y="304800"/>
                </a:cubicBezTo>
                <a:cubicBezTo>
                  <a:pt x="52407" y="156132"/>
                  <a:pt x="7025" y="341770"/>
                  <a:pt x="45720" y="167640"/>
                </a:cubicBezTo>
                <a:cubicBezTo>
                  <a:pt x="50264" y="147193"/>
                  <a:pt x="53606" y="126292"/>
                  <a:pt x="60960" y="106680"/>
                </a:cubicBezTo>
                <a:cubicBezTo>
                  <a:pt x="68937" y="85408"/>
                  <a:pt x="72953" y="58925"/>
                  <a:pt x="91440" y="45720"/>
                </a:cubicBezTo>
                <a:cubicBezTo>
                  <a:pt x="112518" y="30664"/>
                  <a:pt x="142089" y="34738"/>
                  <a:pt x="167640" y="30480"/>
                </a:cubicBezTo>
                <a:cubicBezTo>
                  <a:pt x="203072" y="24575"/>
                  <a:pt x="238817" y="20702"/>
                  <a:pt x="274320" y="15240"/>
                </a:cubicBezTo>
                <a:cubicBezTo>
                  <a:pt x="304861" y="10541"/>
                  <a:pt x="335280" y="5080"/>
                  <a:pt x="365760" y="0"/>
                </a:cubicBezTo>
                <a:cubicBezTo>
                  <a:pt x="467360" y="5080"/>
                  <a:pt x="569504" y="3580"/>
                  <a:pt x="670560" y="15240"/>
                </a:cubicBezTo>
                <a:cubicBezTo>
                  <a:pt x="962565" y="48933"/>
                  <a:pt x="669495" y="45720"/>
                  <a:pt x="792480" y="4572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8385" y="249193"/>
            <a:ext cx="3046027" cy="1097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557248" y="3525480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9440" y="3788136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84897" y="5073768"/>
            <a:ext cx="1290225" cy="371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4" dirty="0" err="1"/>
              <a:t>Im</a:t>
            </a:r>
            <a:r>
              <a:rPr lang="en-US" sz="1814" dirty="0"/>
              <a:t> here too</a:t>
            </a:r>
          </a:p>
        </p:txBody>
      </p:sp>
      <p:sp>
        <p:nvSpPr>
          <p:cNvPr id="30" name="Freeform 29"/>
          <p:cNvSpPr/>
          <p:nvPr/>
        </p:nvSpPr>
        <p:spPr>
          <a:xfrm>
            <a:off x="7243776" y="4949353"/>
            <a:ext cx="787968" cy="58293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31" name="TextBox 30"/>
          <p:cNvSpPr txBox="1"/>
          <p:nvPr/>
        </p:nvSpPr>
        <p:spPr>
          <a:xfrm>
            <a:off x="5266945" y="1728360"/>
            <a:ext cx="3550972" cy="762388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= B: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</p:spTree>
    <p:extLst>
      <p:ext uri="{BB962C8B-B14F-4D97-AF65-F5344CB8AC3E}">
        <p14:creationId xmlns:p14="http://schemas.microsoft.com/office/powerpoint/2010/main" val="5786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30" grpId="0" animBg="1"/>
      <p:bldP spid="3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01167A7-311E-074B-A00B-19DB03863CEC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8385" y="249193"/>
            <a:ext cx="3214341" cy="143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C: Hello world,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B: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4866049" y="1368936"/>
            <a:ext cx="1700845" cy="165888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30" name="TextBox 29"/>
          <p:cNvSpPr txBox="1"/>
          <p:nvPr/>
        </p:nvSpPr>
        <p:spPr>
          <a:xfrm>
            <a:off x="5515777" y="1852776"/>
            <a:ext cx="1699504" cy="762388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index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57248" y="3525480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9440" y="3788136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36827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8A8373-CB22-3044-8370-C42A0B48CE7D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4658689" y="1714536"/>
            <a:ext cx="1660841" cy="1230336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6" name="TextBox 25"/>
          <p:cNvSpPr txBox="1"/>
          <p:nvPr/>
        </p:nvSpPr>
        <p:spPr>
          <a:xfrm>
            <a:off x="5515777" y="1852777"/>
            <a:ext cx="2877711" cy="427361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[B: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here too]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57248" y="3525480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9440" y="3788136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68385" y="249193"/>
            <a:ext cx="3214341" cy="143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C: Hello world,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B: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57248" y="3857256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B: </a:t>
            </a:r>
            <a:r>
              <a:rPr lang="en-US" sz="1814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9440" y="4092264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B: </a:t>
            </a:r>
            <a:r>
              <a:rPr lang="en-US" sz="1814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</p:spTree>
    <p:extLst>
      <p:ext uri="{BB962C8B-B14F-4D97-AF65-F5344CB8AC3E}">
        <p14:creationId xmlns:p14="http://schemas.microsoft.com/office/powerpoint/2010/main" val="34754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08" y="2143080"/>
            <a:ext cx="2057760" cy="2667041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Chat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361" y="1991016"/>
            <a:ext cx="1806286" cy="1282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81963" y="1244520"/>
            <a:ext cx="1867820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77" i="1" dirty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65" y="4728168"/>
            <a:ext cx="1806286" cy="12824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44610" y="3981672"/>
            <a:ext cx="3214341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2177" i="1" dirty="0" err="1">
                <a:latin typeface="Courier" charset="0"/>
                <a:ea typeface="Courier" charset="0"/>
                <a:cs typeface="Courier" charset="0"/>
              </a:rPr>
              <a:t>startIndex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145" y="1617769"/>
            <a:ext cx="2036135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Chat Server</a:t>
            </a:r>
          </a:p>
        </p:txBody>
      </p:sp>
    </p:spTree>
    <p:extLst>
      <p:ext uri="{BB962C8B-B14F-4D97-AF65-F5344CB8AC3E}">
        <p14:creationId xmlns:p14="http://schemas.microsoft.com/office/powerpoint/2010/main" val="2850032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DBECDC-3062-3641-AD7C-08E92054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 It Together!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D0425A-F0BC-7F45-9D94-ECF6E483D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6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56128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06" y="1950719"/>
            <a:ext cx="2374069" cy="3776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3400" y="3350254"/>
            <a:ext cx="2094872" cy="2829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/>
              <a:t>troccoli@stanford.edu</a:t>
            </a:r>
            <a:endParaRPr lang="en-US" sz="1200" dirty="0"/>
          </a:p>
        </p:txBody>
      </p:sp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29432" y="2765935"/>
            <a:ext cx="4325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Is this login ok?</a:t>
            </a: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58374" y="4715965"/>
            <a:ext cx="405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Confirmed.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troccoli@stanford.edu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is now logged in.</a:t>
            </a:r>
          </a:p>
        </p:txBody>
      </p:sp>
    </p:spTree>
    <p:extLst>
      <p:ext uri="{BB962C8B-B14F-4D97-AF65-F5344CB8AC3E}">
        <p14:creationId xmlns:p14="http://schemas.microsoft.com/office/powerpoint/2010/main" val="16548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full name 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troccoli@stanford.edu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19462" y="4973503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>
                <a:latin typeface="Courier" charset="0"/>
                <a:ea typeface="Courier" charset="0"/>
                <a:cs typeface="Courier" charset="0"/>
              </a:rPr>
              <a:t>Nick Troccoli”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84455" y="3694263"/>
            <a:ext cx="971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Nick Troccoli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82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2" grpId="0"/>
    </p:bld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9397</TotalTime>
  <Words>2363</Words>
  <Application>Microsoft Macintosh PowerPoint</Application>
  <PresentationFormat>On-screen Show (4:3)</PresentationFormat>
  <Paragraphs>563</Paragraphs>
  <Slides>78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Andale Mono</vt:lpstr>
      <vt:lpstr>Arial</vt:lpstr>
      <vt:lpstr>Calibri</vt:lpstr>
      <vt:lpstr>Century Gothic</vt:lpstr>
      <vt:lpstr>Chalkboard</vt:lpstr>
      <vt:lpstr>Consolas</vt:lpstr>
      <vt:lpstr>Courier</vt:lpstr>
      <vt:lpstr>Lucida Grande</vt:lpstr>
      <vt:lpstr>Monaco</vt:lpstr>
      <vt:lpstr>Tahoma</vt:lpstr>
      <vt:lpstr>Times New Roman</vt:lpstr>
      <vt:lpstr>Verdana</vt:lpstr>
      <vt:lpstr>DarkRedTop</vt:lpstr>
      <vt:lpstr>PowerPoint Presentation</vt:lpstr>
      <vt:lpstr>PowerPoint Presentation</vt:lpstr>
      <vt:lpstr>Plan For Today</vt:lpstr>
      <vt:lpstr>Plan For Today</vt:lpstr>
      <vt:lpstr>Programs and the Internet</vt:lpstr>
      <vt:lpstr>Programs and the Internet</vt:lpstr>
      <vt:lpstr>Facebook</vt:lpstr>
      <vt:lpstr>Facebook</vt:lpstr>
      <vt:lpstr>Facebook</vt:lpstr>
      <vt:lpstr>Facebook</vt:lpstr>
      <vt:lpstr>Programs and the Internet</vt:lpstr>
      <vt:lpstr>Programs and the Internet</vt:lpstr>
      <vt:lpstr>Programs and the Internet</vt:lpstr>
      <vt:lpstr>Servers Are Computer Programs!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Packets may be damaged</vt:lpstr>
      <vt:lpstr>Packets may arrive out of order</vt:lpstr>
      <vt:lpstr>Packets may be duplicated</vt:lpstr>
      <vt:lpstr>They may not arrive at all!</vt:lpstr>
      <vt:lpstr>The Internet Is Unreliable</vt:lpstr>
      <vt:lpstr>Let’s send a message to Chris over the “CSBridgeNet”</vt:lpstr>
      <vt:lpstr>Plan For Today</vt:lpstr>
      <vt:lpstr>Servers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Today</vt:lpstr>
      <vt:lpstr>Our First Server</vt:lpstr>
      <vt:lpstr>Our First Server</vt:lpstr>
      <vt:lpstr>Our First Server</vt:lpstr>
      <vt:lpstr>Our First Server</vt:lpstr>
      <vt:lpstr>Our First Server</vt:lpstr>
      <vt:lpstr>PowerPoint Presentation</vt:lpstr>
      <vt:lpstr>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Echo Client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Code It Together!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845</cp:revision>
  <cp:lastPrinted>2017-08-09T18:17:30Z</cp:lastPrinted>
  <dcterms:created xsi:type="dcterms:W3CDTF">2017-04-27T05:20:22Z</dcterms:created>
  <dcterms:modified xsi:type="dcterms:W3CDTF">2019-07-18T07:21:43Z</dcterms:modified>
</cp:coreProperties>
</file>